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93" r:id="rId3"/>
    <p:sldId id="256" r:id="rId4"/>
    <p:sldId id="257" r:id="rId5"/>
    <p:sldId id="258" r:id="rId6"/>
    <p:sldId id="332" r:id="rId7"/>
    <p:sldId id="333" r:id="rId8"/>
    <p:sldId id="334" r:id="rId9"/>
    <p:sldId id="335" r:id="rId10"/>
    <p:sldId id="259" r:id="rId11"/>
    <p:sldId id="260" r:id="rId12"/>
    <p:sldId id="337" r:id="rId13"/>
    <p:sldId id="338" r:id="rId15"/>
    <p:sldId id="339" r:id="rId16"/>
    <p:sldId id="261" r:id="rId17"/>
    <p:sldId id="262" r:id="rId18"/>
    <p:sldId id="336" r:id="rId19"/>
    <p:sldId id="342" r:id="rId20"/>
    <p:sldId id="343" r:id="rId21"/>
    <p:sldId id="263" r:id="rId22"/>
    <p:sldId id="264" r:id="rId23"/>
    <p:sldId id="378" r:id="rId24"/>
    <p:sldId id="379" r:id="rId25"/>
    <p:sldId id="380" r:id="rId26"/>
    <p:sldId id="381" r:id="rId27"/>
    <p:sldId id="382" r:id="rId28"/>
    <p:sldId id="341" r:id="rId29"/>
    <p:sldId id="265" r:id="rId30"/>
    <p:sldId id="266" r:id="rId31"/>
    <p:sldId id="267" r:id="rId32"/>
    <p:sldId id="383" r:id="rId33"/>
    <p:sldId id="384" r:id="rId34"/>
    <p:sldId id="385" r:id="rId35"/>
    <p:sldId id="268" r:id="rId36"/>
    <p:sldId id="269" r:id="rId37"/>
    <p:sldId id="270" r:id="rId38"/>
    <p:sldId id="271" r:id="rId39"/>
    <p:sldId id="272" r:id="rId40"/>
    <p:sldId id="273" r:id="rId41"/>
    <p:sldId id="274" r:id="rId42"/>
    <p:sldId id="275" r:id="rId43"/>
    <p:sldId id="294"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inivasulu Navuluri" initials="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120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4" Type="http://schemas.openxmlformats.org/officeDocument/2006/relationships/hyperlink" Target="http://www.iso.ch/iso/en/stdsdevelopment/tc/tclist/TechnicalCommitteeList.TechnicalCommitteeList" TargetMode="External"/><Relationship Id="rId3" Type="http://schemas.openxmlformats.org/officeDocument/2006/relationships/hyperlink" Target="http://www.iso.ch/iso/en/aboutiso/isomembers/index.html"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9" Type="http://schemas.openxmlformats.org/officeDocument/2006/relationships/hyperlink" Target="file:///G:\iso\en\stdsdevelopment\tc\tclist\TechnicalCommitteeDetailPage.TechnicalCommitteeDetail?COMMID=1757" TargetMode="External"/><Relationship Id="rId8" Type="http://schemas.openxmlformats.org/officeDocument/2006/relationships/hyperlink" Target="file:///G:\iso\en\stdsdevelopment\tc\tclist\TechnicalCommitteeDetailPage.TechnicalCommitteeDetail?COMMID=1570" TargetMode="External"/><Relationship Id="rId7" Type="http://schemas.openxmlformats.org/officeDocument/2006/relationships/hyperlink" Target="file:///G:\iso\en\stdsdevelopment\tc\tclist\TechnicalCommitteeDetailPage.TechnicalCommitteeDetail?COMMID=1459" TargetMode="External"/><Relationship Id="rId6" Type="http://schemas.openxmlformats.org/officeDocument/2006/relationships/hyperlink" Target="file:///G:\iso\en\stdsdevelopment\tc\tclist\TechnicalCommitteeDetailPage.TechnicalCommitteeDetail?COMMID=303" TargetMode="External"/><Relationship Id="rId5" Type="http://schemas.openxmlformats.org/officeDocument/2006/relationships/hyperlink" Target="file:///G:\iso\en\stdsdevelopment\tc\tclist\TechnicalCommitteeParticipationListPage.TechnicalCommitteeParticipationList?COMMID=1" TargetMode="External"/><Relationship Id="rId4" Type="http://schemas.openxmlformats.org/officeDocument/2006/relationships/hyperlink" Target="file:///G:\iso\en\stdsdevelopment\tc\tclist\TechnicalCommitteeStandardsListPage.TechnicalCommitteeStandardsList?COMMID=1" TargetMode="External"/><Relationship Id="rId35" Type="http://schemas.openxmlformats.org/officeDocument/2006/relationships/hyperlink" Target="file:///G:\iso\en\stdsdevelopment\liaisonorglist\LiaisonOrgDetailPage.LiaisonOrgDetail?ACRONYM=UNCTAD" TargetMode="External"/><Relationship Id="rId34" Type="http://schemas.openxmlformats.org/officeDocument/2006/relationships/hyperlink" Target="file:///G:\iso\en\stdsdevelopment\liaisonorglist\LiaisonOrgDetailPage.LiaisonOrgDetail?ACRONYM=UN\ECE" TargetMode="External"/><Relationship Id="rId33" Type="http://schemas.openxmlformats.org/officeDocument/2006/relationships/hyperlink" Target="file:///G:\iso\en\stdsdevelopment\liaisonorglist\LiaisonOrgDetailPage.LiaisonOrgDetail?ACRONYM=UN" TargetMode="External"/><Relationship Id="rId32" Type="http://schemas.openxmlformats.org/officeDocument/2006/relationships/hyperlink" Target="file:///G:\iso\en\stdsdevelopment\liaisonorglist\LiaisonOrgDetailPage.LiaisonOrgDetail?ACRONYM=SWIFT" TargetMode="External"/><Relationship Id="rId31" Type="http://schemas.openxmlformats.org/officeDocument/2006/relationships/hyperlink" Target="file:///G:\iso\en\stdsdevelopment\liaisonorglist\LiaisonOrgDetailPage.LiaisonOrgDetail?ACRONYM=SITA" TargetMode="External"/><Relationship Id="rId30" Type="http://schemas.openxmlformats.org/officeDocument/2006/relationships/hyperlink" Target="file:///G:\iso\en\stdsdevelopment\liaisonorglist\LiaisonOrgDetailPage.LiaisonOrgDetail?ACRONYM=ITU" TargetMode="External"/><Relationship Id="rId3" Type="http://schemas.openxmlformats.org/officeDocument/2006/relationships/hyperlink" Target="file:///G:\iso\en\stdsdevelopment\tc\tclist\TechnicalCommitteeContactPage.TechnicalCommitteeContact?COMMID=1&amp;ACRONYM=ANSI" TargetMode="External"/><Relationship Id="rId29" Type="http://schemas.openxmlformats.org/officeDocument/2006/relationships/hyperlink" Target="file:///G:\iso\en\stdsdevelopment\liaisonorglist\LiaisonOrgDetailPage.LiaisonOrgDetail?ACRONYM=ISUG" TargetMode="External"/><Relationship Id="rId28" Type="http://schemas.openxmlformats.org/officeDocument/2006/relationships/hyperlink" Target="file:///G:\iso\en\stdsdevelopment\liaisonorglist\LiaisonOrgDetailPage.LiaisonOrgDetail?ACRONYM=ICSTI+-+centre" TargetMode="External"/><Relationship Id="rId27" Type="http://schemas.openxmlformats.org/officeDocument/2006/relationships/hyperlink" Target="file:///G:\iso\en\stdsdevelopment\liaisonorglist\LiaisonOrgDetailPage.LiaisonOrgDetail?ACRONYM=ICAO" TargetMode="External"/><Relationship Id="rId26" Type="http://schemas.openxmlformats.org/officeDocument/2006/relationships/hyperlink" Target="file:///G:\iso\en\stdsdevelopment\liaisonorglist\LiaisonOrgDetailPage.LiaisonOrgDetail?ACRONYM=IATA" TargetMode="External"/><Relationship Id="rId25" Type="http://schemas.openxmlformats.org/officeDocument/2006/relationships/hyperlink" Target="file:///G:\iso\en\stdsdevelopment\liaisonorglist\LiaisonOrgDetailPage.LiaisonOrgDetail?ACRONYM=EWICS" TargetMode="External"/><Relationship Id="rId24" Type="http://schemas.openxmlformats.org/officeDocument/2006/relationships/hyperlink" Target="file:///G:\iso\en\stdsdevelopment\liaisonorglist\LiaisonOrgDetailPage.LiaisonOrgDetail?ACRONYM=ECMA" TargetMode="External"/><Relationship Id="rId23" Type="http://schemas.openxmlformats.org/officeDocument/2006/relationships/hyperlink" Target="file:///G:\iso\en\stdsdevelopment\liaisonorglist\LiaisonOrgDetailPage.LiaisonOrgDetail?ACRONYM=EC" TargetMode="External"/><Relationship Id="rId22" Type="http://schemas.openxmlformats.org/officeDocument/2006/relationships/hyperlink" Target="file:///G:\iso\en\stdsdevelopment\liaisonorglist\LiaisonOrgDetailPage.LiaisonOrgDetail?ACRONYM=CERN" TargetMode="External"/><Relationship Id="rId21" Type="http://schemas.openxmlformats.org/officeDocument/2006/relationships/hyperlink" Target="file:///G:\iso\en\stdsdevelopment\liaisonorglist\LiaisonOrgDetailPage.LiaisonOrgDetail?ACRONYM=CEPT" TargetMode="External"/><Relationship Id="rId20" Type="http://schemas.openxmlformats.org/officeDocument/2006/relationships/hyperlink" Target="file:///G:\iso\en\stdsdevelopment\liaisonorglist\LiaisonOrgDetailPage.LiaisonOrgDetail?ACRONYM=BIS\BRI" TargetMode="External"/><Relationship Id="rId2" Type="http://schemas.openxmlformats.org/officeDocument/2006/relationships/notesMaster" Target="../notesMasters/notesMaster1.xml"/><Relationship Id="rId19" Type="http://schemas.openxmlformats.org/officeDocument/2006/relationships/hyperlink" Target="file:///G:\iso\en\stdsdevelopment\liaisonorglist\LiaisonOrgDetailPage.LiaisonOrgDetail?ACRONYM=APO" TargetMode="External"/><Relationship Id="rId18" Type="http://schemas.openxmlformats.org/officeDocument/2006/relationships/hyperlink" Target="http://www.iec.ch/" TargetMode="External"/><Relationship Id="rId17" Type="http://schemas.openxmlformats.org/officeDocument/2006/relationships/hyperlink" Target="file:///G:\iso\en\stdsdevelopment\tc\tclist\TechnicalCommitteeDetailPage.TechnicalCommitteeDetail?COMMID=4559" TargetMode="External"/><Relationship Id="rId16" Type="http://schemas.openxmlformats.org/officeDocument/2006/relationships/hyperlink" Target="file:///G:\iso\en\stdsdevelopment\tc\tclist\TechnicalCommitteeDetailPage.TechnicalCommitteeDetail?COMMID=4275" TargetMode="External"/><Relationship Id="rId15" Type="http://schemas.openxmlformats.org/officeDocument/2006/relationships/hyperlink" Target="file:///G:\iso\en\stdsdevelopment\tc\tclist\TechnicalCommitteeDetailPage.TechnicalCommitteeDetail?COMMID=4053" TargetMode="External"/><Relationship Id="rId14" Type="http://schemas.openxmlformats.org/officeDocument/2006/relationships/hyperlink" Target="file:///G:\iso\en\stdsdevelopment\tc\tclist\TechnicalCommitteeDetailPage.TechnicalCommitteeDetail?COMMID=3827" TargetMode="External"/><Relationship Id="rId13" Type="http://schemas.openxmlformats.org/officeDocument/2006/relationships/hyperlink" Target="file:///G:\iso\en\stdsdevelopment\tc\tclist\TechnicalCommitteeDetailPage.TechnicalCommitteeDetail?COMMID=3585" TargetMode="External"/><Relationship Id="rId12" Type="http://schemas.openxmlformats.org/officeDocument/2006/relationships/hyperlink" Target="file:///G:\iso\en\stdsdevelopment\tc\tclist\TechnicalCommitteeDetailPage.TechnicalCommitteeDetail?COMMID=2193" TargetMode="External"/><Relationship Id="rId11" Type="http://schemas.openxmlformats.org/officeDocument/2006/relationships/hyperlink" Target="file:///G:\iso\en\stdsdevelopment\tc\tclist\TechnicalCommitteeDetailPage.TechnicalCommitteeDetail?COMMID=2183" TargetMode="External"/><Relationship Id="rId10" Type="http://schemas.openxmlformats.org/officeDocument/2006/relationships/hyperlink" Target="file:///G:\iso\en\stdsdevelopment\tc\tclist\TechnicalCommitteeDetailPage.TechnicalCommitteeDetail?COMMID=1778" TargetMode="Externa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p:nvPr>
            <p:ph type="dt" idx="2"/>
          </p:nvPr>
        </p:nvSpPr>
        <p:spPr/>
        <p:txBody>
          <a:bodyPr/>
          <a:p>
            <a:pPr lvl="0" algn="r"/>
            <a:fld id="{BB962C8B-B14F-4D97-AF65-F5344CB8AC3E}" type="datetime1">
              <a:rPr lang="en-US" sz="1200" dirty="0"/>
            </a:fld>
            <a:endParaRPr lang="en-US" sz="1200" dirty="0"/>
          </a:p>
        </p:txBody>
      </p:sp>
      <p:sp>
        <p:nvSpPr>
          <p:cNvPr id="3" name="Slide Number Placeholder 2"/>
          <p:cNvSpPr/>
          <p:nvPr>
            <p:ph type="sldNum" sz="quarter" idx="3"/>
          </p:nvPr>
        </p:nvSpPr>
        <p:spPr/>
        <p:txBody>
          <a:bodyPr/>
          <a:p>
            <a:pPr lvl="0" algn="r"/>
            <a:fld id="{9A0DB2DC-4C9A-4742-B13C-FB6460FD3503}" type="slidenum">
              <a:rPr lang="en-US" sz="1200" dirty="0"/>
            </a:fld>
            <a:endParaRPr lang="en-US" sz="1200" dirty="0"/>
          </a:p>
        </p:txBody>
      </p:sp>
      <p:sp>
        <p:nvSpPr>
          <p:cNvPr id="22530" name="Slide Image Placeholder 22529"/>
          <p:cNvSpPr>
            <a:spLocks noTextEdit="1"/>
          </p:cNvSpPr>
          <p:nvPr>
            <p:ph type="sldImg"/>
          </p:nvPr>
        </p:nvSpPr>
        <p:spPr/>
      </p:sp>
      <p:sp>
        <p:nvSpPr>
          <p:cNvPr id="22531" name="Text Placeholder 22530"/>
          <p:cNvSpPr>
            <a:spLocks noGrp="1"/>
          </p:cNvSpPr>
          <p:nvPr>
            <p:ph type="body" idx="1"/>
          </p:nvPr>
        </p:nvSpPr>
        <p:spPr/>
        <p:txBody>
          <a:bodyPr/>
          <a:p>
            <a:pPr lvl="0">
              <a:lnSpc>
                <a:spcPct val="90000"/>
              </a:lnSpc>
            </a:pPr>
            <a:r>
              <a:rPr dirty="0" err="1"/>
              <a:t>Membership of ISO is open to national standards institutes or similar organizations most representative of standardization in their country (one member in each country). Full members, known as </a:t>
            </a:r>
            <a:r>
              <a:rPr dirty="0" err="1">
                <a:hlinkClick r:id="rId3"/>
              </a:rPr>
              <a:t>"Member bodies"</a:t>
            </a:r>
            <a:r>
              <a:rPr dirty="0" err="1"/>
              <a:t>, each have one vote, whatever the size or strength of the economy of the country concerned. In addition, ISO also has two categories of membership for countries with fewer resources. They pay reduced membership fees. Although such members do not have a vote, they can remain up to date on standardization developments.</a:t>
            </a:r>
            <a:r>
              <a:rPr dirty="0" err="1">
                <a:hlinkClick r:id="rId3"/>
              </a:rPr>
              <a:t> "Correspondent members"</a:t>
            </a:r>
            <a:r>
              <a:rPr dirty="0" err="1"/>
              <a:t> are usually organizations in countries which do not yet have a fully developed national standards activity. Correspondent members do not take an active part in the technical work, but are entitled to be kept fully informated</a:t>
            </a:r>
            <a:r>
              <a:t> about the work of interest to them. </a:t>
            </a:r>
            <a:r>
              <a:rPr>
                <a:hlinkClick r:id="rId3"/>
              </a:rPr>
              <a:t>"Subscriber members"</a:t>
            </a:r>
            <a:r>
              <a:t> are institutes from countries with very small economies that nevertheless wish to maintain contact with international standardization.</a:t>
            </a:r>
          </a:p>
          <a:p>
            <a:pPr lvl="0">
              <a:lnSpc>
                <a:spcPct val="90000"/>
              </a:lnSpc>
            </a:pPr>
            <a:r>
              <a:t>ISO standards are developed by </a:t>
            </a:r>
            <a:r>
              <a:rPr>
                <a:hlinkClick r:id="rId4"/>
              </a:rPr>
              <a:t>technical committees</a:t>
            </a:r>
            <a:r>
              <a:t> comprising experts on loan from the industrial, technical and business sectors which have asked for the standards, and which subsequently put them to use. These experts may be joined by others with relevant knowledge, such as representatives of government agencies, testing laboratories, consumer associations, environmentalists, and so on. The experts participate as national delegations, chosen by the ISO national member institute for the country concerned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p:nvPr>
            <p:ph type="dt" idx="2"/>
          </p:nvPr>
        </p:nvSpPr>
        <p:spPr/>
        <p:txBody>
          <a:bodyPr/>
          <a:p>
            <a:pPr lvl="0" algn="r"/>
            <a:fld id="{BB962C8B-B14F-4D97-AF65-F5344CB8AC3E}" type="datetime1">
              <a:rPr lang="en-US" sz="1200" dirty="0"/>
            </a:fld>
            <a:endParaRPr lang="en-US" sz="1200" dirty="0"/>
          </a:p>
        </p:txBody>
      </p:sp>
      <p:sp>
        <p:nvSpPr>
          <p:cNvPr id="3" name="Slide Number Placeholder 2"/>
          <p:cNvSpPr/>
          <p:nvPr>
            <p:ph type="sldNum" sz="quarter" idx="3"/>
          </p:nvPr>
        </p:nvSpPr>
        <p:spPr/>
        <p:txBody>
          <a:bodyPr/>
          <a:p>
            <a:pPr lvl="0" algn="r"/>
            <a:fld id="{9A0DB2DC-4C9A-4742-B13C-FB6460FD3503}" type="slidenum">
              <a:rPr lang="en-US" sz="1200" dirty="0"/>
            </a:fld>
            <a:endParaRPr lang="en-US" sz="1200" dirty="0"/>
          </a:p>
        </p:txBody>
      </p:sp>
      <p:sp>
        <p:nvSpPr>
          <p:cNvPr id="24578" name="Slide Image Placeholder 24577"/>
          <p:cNvSpPr/>
          <p:nvPr>
            <p:ph type="sldImg"/>
          </p:nvPr>
        </p:nvSpPr>
        <p:spPr/>
      </p:sp>
      <p:sp>
        <p:nvSpPr>
          <p:cNvPr id="24579" name="Text Placeholder 24578"/>
          <p:cNvSpPr>
            <a:spLocks noGrp="1"/>
          </p:cNvSpPr>
          <p:nvPr>
            <p:ph type="body" idx="1"/>
          </p:nvPr>
        </p:nvSpPr>
        <p:spPr/>
        <p:txBody>
          <a:bodyPr/>
          <a:p>
            <a:pPr lvl="0"/>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p:nvPr>
            <p:ph type="dt" idx="2"/>
          </p:nvPr>
        </p:nvSpPr>
        <p:spPr/>
        <p:txBody>
          <a:bodyPr/>
          <a:p>
            <a:pPr lvl="0" algn="r"/>
            <a:fld id="{BB962C8B-B14F-4D97-AF65-F5344CB8AC3E}" type="datetime1">
              <a:rPr lang="en-US" sz="1200" dirty="0"/>
            </a:fld>
            <a:endParaRPr lang="en-US" sz="1200" dirty="0"/>
          </a:p>
        </p:txBody>
      </p:sp>
      <p:sp>
        <p:nvSpPr>
          <p:cNvPr id="3" name="Slide Number Placeholder 2"/>
          <p:cNvSpPr/>
          <p:nvPr>
            <p:ph type="sldNum" sz="quarter" idx="3"/>
          </p:nvPr>
        </p:nvSpPr>
        <p:spPr/>
        <p:txBody>
          <a:bodyPr/>
          <a:p>
            <a:pPr lvl="0" algn="r"/>
            <a:fld id="{9A0DB2DC-4C9A-4742-B13C-FB6460FD3503}" type="slidenum">
              <a:rPr lang="en-US" sz="1200" dirty="0"/>
            </a:fld>
            <a:endParaRPr lang="en-US" sz="1200" dirty="0"/>
          </a:p>
        </p:txBody>
      </p:sp>
      <p:sp>
        <p:nvSpPr>
          <p:cNvPr id="32770" name="Slide Image Placeholder 32769"/>
          <p:cNvSpPr/>
          <p:nvPr>
            <p:ph type="sldImg"/>
          </p:nvPr>
        </p:nvSpPr>
        <p:spPr/>
      </p:sp>
      <p:sp>
        <p:nvSpPr>
          <p:cNvPr id="32771" name="Text Placeholder 32770"/>
          <p:cNvSpPr>
            <a:spLocks noGrp="1"/>
          </p:cNvSpPr>
          <p:nvPr>
            <p:ph type="body" idx="1"/>
          </p:nvPr>
        </p:nvSpPr>
        <p:spPr/>
        <p:txBody>
          <a:bodyPr/>
          <a:p>
            <a:pPr lvl="0">
              <a:spcBef>
                <a:spcPts val="500"/>
              </a:spcBef>
              <a:spcAft>
                <a:spcPts val="500"/>
              </a:spcAft>
            </a:pPr>
            <a:r>
              <a:rPr b="1"/>
              <a:t>JCT1 :</a:t>
            </a:r>
            <a:r>
              <a:t>Information technology</a:t>
            </a:r>
            <a:endParaRPr b="1"/>
          </a:p>
          <a:p>
            <a:pPr lvl="0">
              <a:spcBef>
                <a:spcPts val="500"/>
              </a:spcBef>
              <a:spcAft>
                <a:spcPts val="500"/>
              </a:spcAft>
            </a:pPr>
            <a:r>
              <a:t> Secretariat: </a:t>
            </a:r>
            <a:r>
              <a:rPr u="sng">
                <a:hlinkClick r:id="rId3" action="ppaction://hlinkfile"/>
              </a:rPr>
              <a:t>ANSI</a:t>
            </a:r>
            <a:r>
              <a:t> </a:t>
            </a:r>
          </a:p>
          <a:p>
            <a:pPr lvl="0">
              <a:spcBef>
                <a:spcPts val="500"/>
              </a:spcBef>
              <a:spcAft>
                <a:spcPts val="500"/>
              </a:spcAft>
            </a:pPr>
            <a:r>
              <a:t>Address :American National Standards Institute</a:t>
            </a:r>
            <a:br/>
            <a:r>
              <a:t>	1819 L Street, NW</a:t>
            </a:r>
            <a:br/>
            <a:r>
              <a:t>	</a:t>
            </a:r>
            <a:r>
              <a:rPr b="1"/>
              <a:t>US-Washington, DC 20036</a:t>
            </a:r>
            <a:endParaRPr b="1"/>
          </a:p>
          <a:p>
            <a:pPr lvl="0">
              <a:spcBef>
                <a:spcPts val="500"/>
              </a:spcBef>
              <a:spcAft>
                <a:spcPts val="500"/>
              </a:spcAft>
            </a:pPr>
            <a:r>
              <a:t>Postal Address 25 West 43rd Street , Fourth Floor </a:t>
            </a:r>
            <a:r>
              <a:rPr b="1"/>
              <a:t>US-New York N.Y. 10036</a:t>
            </a:r>
            <a:endParaRPr b="1"/>
          </a:p>
          <a:p>
            <a:pPr lvl="0">
              <a:spcBef>
                <a:spcPts val="500"/>
              </a:spcBef>
              <a:spcAft>
                <a:spcPts val="500"/>
              </a:spcAft>
            </a:pPr>
            <a:r>
              <a:rPr dirty="0" err="1"/>
              <a:t>Secretary: Mrs. Lisa Rajchel</a:t>
            </a:r>
            <a:r>
              <a:t> </a:t>
            </a:r>
          </a:p>
          <a:p>
            <a:pPr lvl="0">
              <a:spcBef>
                <a:spcPts val="500"/>
              </a:spcBef>
              <a:spcAft>
                <a:spcPts val="500"/>
              </a:spcAft>
            </a:pPr>
            <a:r>
              <a:t>Chair: Mr. Scott Jameson (USA) until end 2004 Scope: </a:t>
            </a:r>
            <a:br/>
          </a:p>
          <a:p>
            <a:pPr lvl="0">
              <a:spcBef>
                <a:spcPts val="500"/>
              </a:spcBef>
              <a:spcAft>
                <a:spcPts val="500"/>
              </a:spcAft>
            </a:pPr>
            <a:r>
              <a:t>Number of published ISO standards under the direct responsibility of the JTC 1 Secretariat: </a:t>
            </a:r>
            <a:r>
              <a:rPr u="sng">
                <a:hlinkClick r:id="rId4" action="ppaction://hlinkfile"/>
              </a:rPr>
              <a:t>538</a:t>
            </a:r>
            <a:r>
              <a:t> </a:t>
            </a:r>
          </a:p>
          <a:p>
            <a:pPr lvl="0">
              <a:spcBef>
                <a:spcPts val="500"/>
              </a:spcBef>
              <a:spcAft>
                <a:spcPts val="500"/>
              </a:spcAft>
            </a:pPr>
            <a:r>
              <a:t>Participating countries: </a:t>
            </a:r>
            <a:r>
              <a:rPr u="sng">
                <a:hlinkClick r:id="rId5" action="ppaction://hlinkfile"/>
              </a:rPr>
              <a:t>25</a:t>
            </a:r>
            <a:r>
              <a:t> </a:t>
            </a:r>
          </a:p>
          <a:p>
            <a:pPr lvl="0">
              <a:spcBef>
                <a:spcPts val="500"/>
              </a:spcBef>
              <a:spcAft>
                <a:spcPts val="500"/>
              </a:spcAft>
            </a:pPr>
            <a:r>
              <a:t>Observer countries: </a:t>
            </a:r>
            <a:r>
              <a:rPr u="sng">
                <a:hlinkClick r:id="rId5" action="ppaction://hlinkfile"/>
              </a:rPr>
              <a:t>43</a:t>
            </a:r>
            <a:r>
              <a:t> </a:t>
            </a:r>
          </a:p>
          <a:p>
            <a:pPr lvl="0">
              <a:spcBef>
                <a:spcPts val="500"/>
              </a:spcBef>
              <a:spcAft>
                <a:spcPts val="500"/>
              </a:spcAft>
            </a:pPr>
            <a:r>
              <a:t>Other ISO and IEC committees in liaison: </a:t>
            </a:r>
          </a:p>
          <a:p>
            <a:pPr lvl="0">
              <a:spcBef>
                <a:spcPts val="500"/>
              </a:spcBef>
              <a:spcAft>
                <a:spcPts val="500"/>
              </a:spcAft>
            </a:pPr>
            <a:r>
              <a:t>ISO </a:t>
            </a:r>
            <a:r>
              <a:rPr u="sng">
                <a:hlinkClick r:id="rId6" action="ppaction://hlinkfile"/>
              </a:rPr>
              <a:t>TC 6/SC 2</a:t>
            </a:r>
            <a:r>
              <a:t>, </a:t>
            </a:r>
            <a:r>
              <a:rPr u="sng">
                <a:hlinkClick r:id="rId7" action="ppaction://hlinkfile"/>
              </a:rPr>
              <a:t>TC 37</a:t>
            </a:r>
            <a:r>
              <a:t>, </a:t>
            </a:r>
            <a:r>
              <a:rPr u="sng">
                <a:hlinkClick r:id="rId8" action="ppaction://hlinkfile"/>
              </a:rPr>
              <a:t>TC 39</a:t>
            </a:r>
            <a:r>
              <a:t>, </a:t>
            </a:r>
            <a:r>
              <a:rPr u="sng">
                <a:hlinkClick r:id="rId9" action="ppaction://hlinkfile"/>
              </a:rPr>
              <a:t>TC 46</a:t>
            </a:r>
            <a:r>
              <a:t>, </a:t>
            </a:r>
            <a:r>
              <a:rPr u="sng">
                <a:hlinkClick r:id="rId10" action="ppaction://hlinkfile"/>
              </a:rPr>
              <a:t>TC 46/SC 4</a:t>
            </a:r>
            <a:r>
              <a:t>, </a:t>
            </a:r>
            <a:r>
              <a:rPr u="sng">
                <a:hlinkClick r:id="rId11" action="ppaction://hlinkfile"/>
              </a:rPr>
              <a:t>TC 68</a:t>
            </a:r>
            <a:r>
              <a:t>, </a:t>
            </a:r>
            <a:r>
              <a:rPr u="sng">
                <a:hlinkClick r:id="rId12" action="ppaction://hlinkfile"/>
              </a:rPr>
              <a:t>TC 68/SC 2</a:t>
            </a:r>
            <a:r>
              <a:t>, </a:t>
            </a:r>
            <a:r>
              <a:rPr u="sng">
                <a:hlinkClick r:id="rId13" action="ppaction://hlinkfile"/>
              </a:rPr>
              <a:t>TC 145</a:t>
            </a:r>
            <a:r>
              <a:t>, </a:t>
            </a:r>
            <a:r>
              <a:rPr u="sng">
                <a:hlinkClick r:id="rId14" action="ppaction://hlinkfile"/>
              </a:rPr>
              <a:t>TC 154</a:t>
            </a:r>
            <a:r>
              <a:t>, </a:t>
            </a:r>
            <a:r>
              <a:rPr u="sng">
                <a:hlinkClick r:id="rId15" action="ppaction://hlinkfile"/>
              </a:rPr>
              <a:t>TC 171</a:t>
            </a:r>
            <a:r>
              <a:t>, </a:t>
            </a:r>
            <a:r>
              <a:rPr u="sng">
                <a:hlinkClick r:id="rId16" action="ppaction://hlinkfile"/>
              </a:rPr>
              <a:t>TC 184</a:t>
            </a:r>
            <a:r>
              <a:t>, </a:t>
            </a:r>
            <a:r>
              <a:rPr u="sng">
                <a:hlinkClick r:id="rId17" action="ppaction://hlinkfile"/>
              </a:rPr>
              <a:t>TC 204</a:t>
            </a:r>
            <a:r>
              <a:t> </a:t>
            </a:r>
            <a:r>
              <a:rPr u="sng">
                <a:hlinkClick r:id="rId18"/>
              </a:rPr>
              <a:t>IEC</a:t>
            </a:r>
            <a:r>
              <a:t> IEC/TC 45, IEC/TC 100 </a:t>
            </a:r>
          </a:p>
          <a:p>
            <a:pPr lvl="0">
              <a:spcBef>
                <a:spcPts val="500"/>
              </a:spcBef>
              <a:spcAft>
                <a:spcPts val="500"/>
              </a:spcAft>
            </a:pPr>
            <a:r>
              <a:t>International organizations in liaison: </a:t>
            </a:r>
            <a:r>
              <a:rPr u="sng">
                <a:hlinkClick r:id="rId19" action="ppaction://hlinkfile"/>
              </a:rPr>
              <a:t>APO</a:t>
            </a:r>
            <a:r>
              <a:t>, </a:t>
            </a:r>
            <a:r>
              <a:rPr u="sng">
                <a:hlinkClick r:id="rId20" action="ppaction://hlinkfile"/>
              </a:rPr>
              <a:t>BIS/BRI</a:t>
            </a:r>
            <a:r>
              <a:t>, </a:t>
            </a:r>
            <a:r>
              <a:rPr u="sng">
                <a:hlinkClick r:id="rId21" action="ppaction://hlinkfile"/>
              </a:rPr>
              <a:t>CEPT</a:t>
            </a:r>
            <a:r>
              <a:t>, </a:t>
            </a:r>
            <a:r>
              <a:rPr u="sng">
                <a:hlinkClick r:id="rId22" action="ppaction://hlinkfile"/>
              </a:rPr>
              <a:t>CERN</a:t>
            </a:r>
            <a:r>
              <a:t>, </a:t>
            </a:r>
            <a:r>
              <a:rPr u="sng">
                <a:hlinkClick r:id="rId23" action="ppaction://hlinkfile"/>
              </a:rPr>
              <a:t>EC</a:t>
            </a:r>
            <a:r>
              <a:t>, </a:t>
            </a:r>
            <a:r>
              <a:rPr u="sng">
                <a:hlinkClick r:id="rId24" action="ppaction://hlinkfile"/>
              </a:rPr>
              <a:t>ECMA</a:t>
            </a:r>
            <a:r>
              <a:t>, </a:t>
            </a:r>
            <a:r>
              <a:rPr u="sng">
                <a:hlinkClick r:id="rId25" action="ppaction://hlinkfile"/>
              </a:rPr>
              <a:t>EWICS</a:t>
            </a:r>
            <a:r>
              <a:t>, </a:t>
            </a:r>
            <a:r>
              <a:rPr u="sng">
                <a:hlinkClick r:id="rId26" action="ppaction://hlinkfile"/>
              </a:rPr>
              <a:t>IATA</a:t>
            </a:r>
            <a:r>
              <a:t>, </a:t>
            </a:r>
            <a:r>
              <a:rPr u="sng">
                <a:hlinkClick r:id="rId27" action="ppaction://hlinkfile"/>
              </a:rPr>
              <a:t>ICAO</a:t>
            </a:r>
            <a:r>
              <a:t>, </a:t>
            </a:r>
            <a:r>
              <a:rPr u="sng">
                <a:hlinkClick r:id="rId28" action="ppaction://hlinkfile"/>
              </a:rPr>
              <a:t>ICSTI - centre</a:t>
            </a:r>
            <a:r>
              <a:t>, </a:t>
            </a:r>
            <a:r>
              <a:rPr u="sng">
                <a:hlinkClick r:id="rId29" action="ppaction://hlinkfile"/>
              </a:rPr>
              <a:t>ISUG</a:t>
            </a:r>
            <a:r>
              <a:t>, </a:t>
            </a:r>
            <a:r>
              <a:rPr u="sng">
                <a:hlinkClick r:id="rId30" action="ppaction://hlinkfile"/>
              </a:rPr>
              <a:t>ITU</a:t>
            </a:r>
            <a:r>
              <a:t>, </a:t>
            </a:r>
            <a:r>
              <a:rPr u="sng">
                <a:hlinkClick r:id="rId31" action="ppaction://hlinkfile"/>
              </a:rPr>
              <a:t>SITA</a:t>
            </a:r>
            <a:r>
              <a:t>, </a:t>
            </a:r>
            <a:r>
              <a:rPr u="sng">
                <a:hlinkClick r:id="rId32" action="ppaction://hlinkfile"/>
              </a:rPr>
              <a:t>SWIFT</a:t>
            </a:r>
            <a:r>
              <a:t>, </a:t>
            </a:r>
            <a:r>
              <a:rPr u="sng">
                <a:hlinkClick r:id="rId33" action="ppaction://hlinkfile"/>
              </a:rPr>
              <a:t>UN</a:t>
            </a:r>
            <a:r>
              <a:t>, </a:t>
            </a:r>
            <a:r>
              <a:rPr u="sng">
                <a:hlinkClick r:id="rId34" action="ppaction://hlinkfile"/>
              </a:rPr>
              <a:t>UN/ECE</a:t>
            </a:r>
            <a:r>
              <a:t>, </a:t>
            </a:r>
            <a:r>
              <a:rPr u="sng">
                <a:hlinkClick r:id="rId35" action="ppaction://hlinkfile"/>
              </a:rPr>
              <a:t>UNCTAD</a:t>
            </a:r>
            <a:endParaRPr u="sng"/>
          </a:p>
          <a:p>
            <a:pPr lvl="0">
              <a:spcBef>
                <a:spcPts val="500"/>
              </a:spcBef>
              <a:spcAft>
                <a:spcPts val="500"/>
              </a:spcAft>
            </a:pPr>
          </a:p>
          <a:p>
            <a:pPr lvl="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Date Placeholder 1"/>
          <p:cNvSpPr/>
          <p:nvPr>
            <p:ph type="dt" idx="2"/>
          </p:nvPr>
        </p:nvSpPr>
        <p:spPr/>
        <p:txBody>
          <a:bodyPr/>
          <a:p>
            <a:pPr lvl="0" algn="r"/>
            <a:fld id="{BB962C8B-B14F-4D97-AF65-F5344CB8AC3E}" type="datetime1">
              <a:rPr lang="en-US" sz="1200" dirty="0"/>
            </a:fld>
            <a:endParaRPr lang="en-US" sz="1200" dirty="0"/>
          </a:p>
        </p:txBody>
      </p:sp>
      <p:sp>
        <p:nvSpPr>
          <p:cNvPr id="3" name="Slide Number Placeholder 2"/>
          <p:cNvSpPr/>
          <p:nvPr>
            <p:ph type="sldNum" sz="quarter" idx="3"/>
          </p:nvPr>
        </p:nvSpPr>
        <p:spPr/>
        <p:txBody>
          <a:bodyPr/>
          <a:p>
            <a:pPr lvl="0" algn="r"/>
            <a:fld id="{9A0DB2DC-4C9A-4742-B13C-FB6460FD3503}" type="slidenum">
              <a:rPr lang="en-US" sz="1200" dirty="0"/>
            </a:fld>
            <a:endParaRPr lang="en-US" sz="1200" dirty="0"/>
          </a:p>
        </p:txBody>
      </p:sp>
      <p:sp>
        <p:nvSpPr>
          <p:cNvPr id="34818" name="Slide Image Placeholder 34817"/>
          <p:cNvSpPr/>
          <p:nvPr>
            <p:ph type="sldImg"/>
          </p:nvPr>
        </p:nvSpPr>
        <p:spPr/>
      </p:sp>
      <p:sp>
        <p:nvSpPr>
          <p:cNvPr id="34819" name="Text Placeholder 34818"/>
          <p:cNvSpPr>
            <a:spLocks noGrp="1"/>
          </p:cNvSpPr>
          <p:nvPr>
            <p:ph type="body" idx="1"/>
          </p:nvPr>
        </p:nvSpPr>
        <p:spPr/>
        <p:txBody>
          <a:bodyPr/>
          <a:p>
            <a:pPr lvl="4">
              <a:spcBef>
                <a:spcPts val="500"/>
              </a:spcBef>
              <a:spcAft>
                <a:spcPts val="500"/>
              </a:spcAft>
            </a:pPr>
            <a:r>
              <a:rPr b="1"/>
              <a:t>Scope of ISO 9001:</a:t>
            </a:r>
            <a:endParaRPr b="1"/>
          </a:p>
          <a:p>
            <a:pPr lvl="0" algn="ctr">
              <a:spcBef>
                <a:spcPts val="500"/>
              </a:spcBef>
              <a:spcAft>
                <a:spcPts val="500"/>
              </a:spcAft>
            </a:pPr>
            <a:r>
              <a:t>ISO 9001 is a generic international standard, adopted on a country-by-country basis, and written for use by the widest possible audience. As a result, the standard provides requirements (</a:t>
            </a:r>
            <a:r>
              <a:rPr i="1"/>
              <a:t>what</a:t>
            </a:r>
            <a:r>
              <a:t> needs to be done) and does not issue specific prescriptive solutions (</a:t>
            </a:r>
            <a:r>
              <a:rPr i="1"/>
              <a:t>how</a:t>
            </a:r>
            <a:r>
              <a:t> to do it). </a:t>
            </a:r>
          </a:p>
          <a:p>
            <a:pPr lvl="0">
              <a:spcBef>
                <a:spcPts val="500"/>
              </a:spcBef>
              <a:spcAft>
                <a:spcPts val="500"/>
              </a:spcAft>
            </a:pPr>
            <a:r>
              <a:t>Being so broadly focused, the ISO 9001 standard does not offer details about its application to specific domains of expertise. To assist in the application of the standard for specific domains, a series of guidelines are available; e.g., ISO 9000-3 is a guideline for the software development industry. </a:t>
            </a:r>
          </a:p>
          <a:p>
            <a:pPr lvl="4">
              <a:spcBef>
                <a:spcPts val="500"/>
              </a:spcBef>
              <a:spcAft>
                <a:spcPts val="500"/>
              </a:spcAft>
            </a:pPr>
            <a:r>
              <a:rPr b="1"/>
              <a:t>Relevance of ISO 9000-3</a:t>
            </a:r>
            <a:endParaRPr b="1"/>
          </a:p>
          <a:p>
            <a:pPr lvl="0" algn="ctr">
              <a:spcBef>
                <a:spcPts val="500"/>
              </a:spcBef>
              <a:spcAft>
                <a:spcPts val="500"/>
              </a:spcAft>
            </a:pPr>
            <a:r>
              <a:t>ISO 9000-3 provides "guidance" on implementing an ISO 9001 compliant set of processes (collectively referred as a "quality system" or as a "quality management system"). </a:t>
            </a:r>
          </a:p>
          <a:p>
            <a:pPr lvl="0">
              <a:spcBef>
                <a:spcPts val="500"/>
              </a:spcBef>
              <a:spcAft>
                <a:spcPts val="500"/>
              </a:spcAft>
            </a:pPr>
            <a:r>
              <a:t>ISO 9000-3 is an international guideline. Guidance is for software development, supply and maintenance environments. The guideline is primarily written for "custom" (contract driven) software markets. It can easily be adapted for other market needs such as commercial-off-the-shelf (COTS), internal software development, etc.. </a:t>
            </a:r>
          </a:p>
          <a:p>
            <a:pPr lvl="0">
              <a:spcBef>
                <a:spcPts val="500"/>
              </a:spcBef>
              <a:spcAft>
                <a:spcPts val="500"/>
              </a:spcAft>
            </a:pPr>
            <a:r>
              <a:t>ISO 9000-3 virtually mirrors the provision of ISO 9001--it does not add to, or otherwise change, the requirements of ISO 9001. </a:t>
            </a:r>
          </a:p>
          <a:p>
            <a:pPr lvl="0">
              <a:spcBef>
                <a:spcPts val="500"/>
              </a:spcBef>
              <a:spcAft>
                <a:spcPts val="500"/>
              </a:spcAft>
            </a:pPr>
            <a:r>
              <a:t>ISO 9000-3 is not intended to be used as an internal/external audit tool. Its intent is to </a:t>
            </a:r>
            <a:r>
              <a:rPr i="1"/>
              <a:t>guide</a:t>
            </a:r>
            <a:r>
              <a:t> software organizations with their ISO 9001 implementation and process change efforts: in short, software organizations are audited against ISO 9001 (not ISO 9000-3). </a:t>
            </a:r>
          </a:p>
          <a:p>
            <a:pPr lvl="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nl-B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nl-BE"/>
          </a:p>
        </p:txBody>
      </p:sp>
      <p:sp>
        <p:nvSpPr>
          <p:cNvPr id="4" name="Date Placeholder 3"/>
          <p:cNvSpPr>
            <a:spLocks noGrp="1"/>
          </p:cNvSpPr>
          <p:nvPr>
            <p:ph type="dt" sz="half" idx="10"/>
          </p:nvPr>
        </p:nvSpPr>
        <p:spPr/>
        <p:txBody>
          <a:bodyPr/>
          <a:lstStyle/>
          <a:p>
            <a:fld id="{6F0DA8BB-0D18-469F-8022-DD923457DE3A}" type="datetimeFigureOut">
              <a:rPr lang="nl-BE"/>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Date Placeholder 3"/>
          <p:cNvSpPr>
            <a:spLocks noGrp="1"/>
          </p:cNvSpPr>
          <p:nvPr>
            <p:ph type="dt" sz="half" idx="10"/>
          </p:nvPr>
        </p:nvSpPr>
        <p:spPr/>
        <p:txBody>
          <a:bodyPr/>
          <a:lstStyle/>
          <a:p>
            <a:fld id="{6F0DA8BB-0D18-469F-8022-DD923457DE3A}" type="datetimeFigureOut">
              <a:rPr lang="nl-BE"/>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F0DA8BB-0D18-469F-8022-DD923457DE3A}" type="datetimeFigureOut">
              <a:rPr lang="nl-BE"/>
            </a:fld>
            <a:endParaRPr lang="nl-BE"/>
          </a:p>
        </p:txBody>
      </p:sp>
      <p:sp>
        <p:nvSpPr>
          <p:cNvPr id="5" name="Footer Placeholder 4"/>
          <p:cNvSpPr>
            <a:spLocks noGrp="1"/>
          </p:cNvSpPr>
          <p:nvPr>
            <p:ph type="ftr" sz="quarter" idx="11"/>
          </p:nvPr>
        </p:nvSpPr>
        <p:spPr/>
        <p:txBody>
          <a:bodyPr/>
          <a:lstStyle/>
          <a:p>
            <a:endParaRPr lang="nl-BE"/>
          </a:p>
        </p:txBody>
      </p:sp>
      <p:sp>
        <p:nvSpPr>
          <p:cNvPr id="6" name="Slide Number Placeholder 5"/>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5" name="Date Placeholder 4"/>
          <p:cNvSpPr>
            <a:spLocks noGrp="1"/>
          </p:cNvSpPr>
          <p:nvPr>
            <p:ph type="dt" sz="half" idx="10"/>
          </p:nvPr>
        </p:nvSpPr>
        <p:spPr/>
        <p:txBody>
          <a:bodyPr/>
          <a:lstStyle/>
          <a:p>
            <a:fld id="{6F0DA8BB-0D18-469F-8022-DD923457DE3A}" type="datetimeFigureOut">
              <a:rPr lang="nl-BE"/>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7" name="Date Placeholder 6"/>
          <p:cNvSpPr>
            <a:spLocks noGrp="1"/>
          </p:cNvSpPr>
          <p:nvPr>
            <p:ph type="dt" sz="half" idx="10"/>
          </p:nvPr>
        </p:nvSpPr>
        <p:spPr/>
        <p:txBody>
          <a:bodyPr/>
          <a:lstStyle/>
          <a:p>
            <a:fld id="{6F0DA8BB-0D18-469F-8022-DD923457DE3A}" type="datetimeFigureOut">
              <a:rPr lang="nl-BE"/>
            </a:fld>
            <a:endParaRPr lang="nl-BE"/>
          </a:p>
        </p:txBody>
      </p:sp>
      <p:sp>
        <p:nvSpPr>
          <p:cNvPr id="8" name="Footer Placeholder 7"/>
          <p:cNvSpPr>
            <a:spLocks noGrp="1"/>
          </p:cNvSpPr>
          <p:nvPr>
            <p:ph type="ftr" sz="quarter" idx="11"/>
          </p:nvPr>
        </p:nvSpPr>
        <p:spPr/>
        <p:txBody>
          <a:bodyPr/>
          <a:lstStyle/>
          <a:p>
            <a:endParaRPr lang="nl-BE"/>
          </a:p>
        </p:txBody>
      </p:sp>
      <p:sp>
        <p:nvSpPr>
          <p:cNvPr id="9" name="Slide Number Placeholder 8"/>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p>
            <a:fld id="{6F0DA8BB-0D18-469F-8022-DD923457DE3A}" type="datetimeFigureOut">
              <a:rPr lang="nl-BE"/>
            </a:fld>
            <a:endParaRPr lang="nl-BE"/>
          </a:p>
        </p:txBody>
      </p:sp>
      <p:sp>
        <p:nvSpPr>
          <p:cNvPr id="4" name="Footer Placeholder 3"/>
          <p:cNvSpPr>
            <a:spLocks noGrp="1"/>
          </p:cNvSpPr>
          <p:nvPr>
            <p:ph type="ftr" sz="quarter" idx="11"/>
          </p:nvPr>
        </p:nvSpPr>
        <p:spPr/>
        <p:txBody>
          <a:bodyPr/>
          <a:lstStyle/>
          <a:p>
            <a:endParaRPr lang="nl-BE"/>
          </a:p>
        </p:txBody>
      </p:sp>
      <p:sp>
        <p:nvSpPr>
          <p:cNvPr id="5" name="Slide Number Placeholder 4"/>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0DA8BB-0D18-469F-8022-DD923457DE3A}" type="datetimeFigureOut">
              <a:rPr lang="nl-BE"/>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nl-B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F0DA8BB-0D18-469F-8022-DD923457DE3A}" type="datetimeFigureOut">
              <a:rPr lang="nl-BE"/>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F0DA8BB-0D18-469F-8022-DD923457DE3A}" type="datetimeFigureOut">
              <a:rPr lang="nl-BE"/>
            </a:fld>
            <a:endParaRPr lang="nl-BE"/>
          </a:p>
        </p:txBody>
      </p:sp>
      <p:sp>
        <p:nvSpPr>
          <p:cNvPr id="6" name="Footer Placeholder 5"/>
          <p:cNvSpPr>
            <a:spLocks noGrp="1"/>
          </p:cNvSpPr>
          <p:nvPr>
            <p:ph type="ftr" sz="quarter" idx="11"/>
          </p:nvPr>
        </p:nvSpPr>
        <p:spPr/>
        <p:txBody>
          <a:bodyPr/>
          <a:lstStyle/>
          <a:p>
            <a:endParaRPr lang="nl-BE"/>
          </a:p>
        </p:txBody>
      </p:sp>
      <p:sp>
        <p:nvSpPr>
          <p:cNvPr id="7" name="Slide Number Placeholder 6"/>
          <p:cNvSpPr>
            <a:spLocks noGrp="1"/>
          </p:cNvSpPr>
          <p:nvPr>
            <p:ph type="sldNum" sz="quarter" idx="12"/>
          </p:nvPr>
        </p:nvSpPr>
        <p:spPr/>
        <p:txBody>
          <a:bodyPr/>
          <a:lstStyle/>
          <a:p>
            <a:fld id="{B5274F97-0F13-42E5-9A1D-07478243785D}" type="slidenum">
              <a:rPr lang="nl-BE"/>
            </a:fld>
            <a:endParaRPr lang="nl-B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nl-B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430DBB-9FD5-43E7-88F1-55A569E9525E}" type="datetimeFigureOut">
              <a:rPr lang="nl-BE"/>
            </a:fld>
            <a:endParaRPr lang="nl-BE"/>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BE"/>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336665-E7E9-4861-9ADF-F11A47CBAD79}" type="slidenum">
              <a:rPr lang="nl-BE"/>
            </a:fld>
            <a:endParaRPr lang="nl-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2.xml"/><Relationship Id="rId7" Type="http://schemas.openxmlformats.org/officeDocument/2006/relationships/hyperlink" Target="http://www.iso.org/iso/en/CatalogueDetailPage.CatalogueDetail?CSNUMBER=26236&amp;ICS1=35&amp;ICS2=80&amp;ICS3=" TargetMode="External"/><Relationship Id="rId6" Type="http://schemas.openxmlformats.org/officeDocument/2006/relationships/hyperlink" Target="http://www.iso.org/iso/en/CatalogueDetailPage.CatalogueDetail?CSNUMBER=25500&amp;ICS1=35&amp;ICS2=80&amp;ICS3=" TargetMode="External"/><Relationship Id="rId5" Type="http://schemas.openxmlformats.org/officeDocument/2006/relationships/hyperlink" Target="http://www.iso.org/iso/en/CatalogueDetailPage.CatalogueDetail?CSNUMBER=31036&amp;ICS1=35&amp;ICS2=80&amp;ICS3=" TargetMode="External"/><Relationship Id="rId4" Type="http://schemas.openxmlformats.org/officeDocument/2006/relationships/hyperlink" Target="http://www.iso.org/iso/en/CatalogueDetailPage.CatalogueDetail?CSNUMBER=21208&amp;ICS1=35&amp;ICS2=80&amp;ICS3=" TargetMode="External"/><Relationship Id="rId3" Type="http://schemas.openxmlformats.org/officeDocument/2006/relationships/hyperlink" Target="http://www.iso.org/iso/en/CatalogueDetailPage.CatalogueDetail?CSNUMBER=16722&amp;ICS1=35&amp;ICS2=80&amp;ICS3=" TargetMode="External"/><Relationship Id="rId2" Type="http://schemas.openxmlformats.org/officeDocument/2006/relationships/hyperlink" Target="http://www.iso.org/iso/en/CatalogueDetailPage.CatalogueDetail?CSNUMBER=7264&amp;ICS1=35&amp;ICS2=80&amp;ICS3=" TargetMode="External"/><Relationship Id="rId1" Type="http://schemas.openxmlformats.org/officeDocument/2006/relationships/hyperlink" Target="http://www.iso.org/iso/en/CatalogueDetailPage.CatalogueDetail?CSNUMBER=7241&amp;ICS1=1&amp;ICS2=40&amp;ICS3=35"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12.wmf"/><Relationship Id="rId1"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4.wmf"/><Relationship Id="rId1"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9.wmf"/><Relationship Id="rId1" Type="http://schemas.openxmlformats.org/officeDocument/2006/relationships/oleObject" Target="../embeddings/oleObject6.bin"/></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Module-5</a:t>
            </a:r>
            <a:endParaRPr lang="en-US" dirty="0"/>
          </a:p>
        </p:txBody>
      </p:sp>
      <p:sp>
        <p:nvSpPr>
          <p:cNvPr id="3" name="Subtitle 2"/>
          <p:cNvSpPr>
            <a:spLocks noGrp="1"/>
          </p:cNvSpPr>
          <p:nvPr>
            <p:ph type="subTitle" idx="1"/>
          </p:nvPr>
        </p:nvSpPr>
        <p:spPr/>
        <p:txBody>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itle 10241"/>
          <p:cNvSpPr>
            <a:spLocks noGrp="1"/>
          </p:cNvSpPr>
          <p:nvPr>
            <p:ph type="title"/>
          </p:nvPr>
        </p:nvSpPr>
        <p:spPr>
          <a:xfrm>
            <a:off x="2819400" y="228600"/>
            <a:ext cx="6096000" cy="533400"/>
          </a:xfrm>
        </p:spPr>
        <p:txBody>
          <a:bodyPr vert="horz" wrap="square" lIns="92075" tIns="46038" rIns="92075" bIns="46038" anchor="ctr"/>
          <a:p>
            <a:r>
              <a:rPr sz="4400"/>
              <a:t>Administration  of ISO</a:t>
            </a:r>
            <a:endParaRPr sz="4400"/>
          </a:p>
        </p:txBody>
      </p:sp>
      <p:sp>
        <p:nvSpPr>
          <p:cNvPr id="10243" name="Text Placeholder 10242"/>
          <p:cNvSpPr>
            <a:spLocks noGrp="1"/>
          </p:cNvSpPr>
          <p:nvPr>
            <p:ph type="body" idx="1"/>
          </p:nvPr>
        </p:nvSpPr>
        <p:spPr>
          <a:xfrm>
            <a:off x="2819400" y="1066800"/>
            <a:ext cx="6096000" cy="5257800"/>
          </a:xfrm>
        </p:spPr>
        <p:txBody>
          <a:bodyPr vert="horz" wrap="square" lIns="92075" tIns="46038" rIns="92075" bIns="46038" anchor="t"/>
          <a:p>
            <a:pPr>
              <a:lnSpc>
                <a:spcPct val="90000"/>
              </a:lnSpc>
            </a:pPr>
            <a:r>
              <a:rPr sz="2000"/>
              <a:t>Membership of ISO is open to national standards institutes or similar organizations most representative of standardization in their country </a:t>
            </a:r>
            <a:endParaRPr sz="2000"/>
          </a:p>
          <a:p>
            <a:pPr lvl="2">
              <a:lnSpc>
                <a:spcPct val="90000"/>
              </a:lnSpc>
              <a:buFont typeface="Wingdings" panose="05000000000000000000" pitchFamily="2" charset="2"/>
              <a:buChar char="§"/>
            </a:pPr>
            <a:r>
              <a:rPr sz="1800">
                <a:solidFill>
                  <a:schemeClr val="bg2"/>
                </a:solidFill>
              </a:rPr>
              <a:t>Member bodies</a:t>
            </a:r>
            <a:endParaRPr sz="1800">
              <a:solidFill>
                <a:schemeClr val="bg2"/>
              </a:solidFill>
            </a:endParaRPr>
          </a:p>
          <a:p>
            <a:pPr lvl="2">
              <a:lnSpc>
                <a:spcPct val="90000"/>
              </a:lnSpc>
              <a:buFont typeface="Wingdings" panose="05000000000000000000" pitchFamily="2" charset="2"/>
              <a:buChar char="§"/>
            </a:pPr>
            <a:r>
              <a:rPr sz="1800">
                <a:solidFill>
                  <a:schemeClr val="bg2"/>
                </a:solidFill>
              </a:rPr>
              <a:t>Correspondent members</a:t>
            </a:r>
            <a:endParaRPr sz="1800">
              <a:solidFill>
                <a:schemeClr val="bg2"/>
              </a:solidFill>
            </a:endParaRPr>
          </a:p>
          <a:p>
            <a:pPr lvl="2">
              <a:lnSpc>
                <a:spcPct val="90000"/>
              </a:lnSpc>
              <a:buFont typeface="Wingdings" panose="05000000000000000000" pitchFamily="2" charset="2"/>
              <a:buChar char="§"/>
            </a:pPr>
            <a:r>
              <a:rPr sz="1800">
                <a:solidFill>
                  <a:schemeClr val="bg2"/>
                </a:solidFill>
              </a:rPr>
              <a:t>Subscriber members</a:t>
            </a:r>
            <a:endParaRPr sz="2000">
              <a:solidFill>
                <a:schemeClr val="bg2"/>
              </a:solidFill>
            </a:endParaRPr>
          </a:p>
          <a:p>
            <a:pPr lvl="1">
              <a:lnSpc>
                <a:spcPct val="90000"/>
              </a:lnSpc>
              <a:buClr>
                <a:schemeClr val="hlink"/>
              </a:buClr>
              <a:buFont typeface="Monotype Sorts" pitchFamily="2" charset="2"/>
              <a:buChar char="n"/>
            </a:pPr>
            <a:r>
              <a:rPr sz="2000"/>
              <a:t>individuals or enterprises are not eligible for membership </a:t>
            </a:r>
            <a:endParaRPr sz="2000"/>
          </a:p>
          <a:p>
            <a:pPr lvl="1">
              <a:lnSpc>
                <a:spcPct val="90000"/>
              </a:lnSpc>
              <a:buClr>
                <a:schemeClr val="hlink"/>
              </a:buClr>
              <a:buFont typeface="Monotype Sorts" pitchFamily="2" charset="2"/>
              <a:buChar char="n"/>
            </a:pPr>
            <a:r>
              <a:rPr sz="2000"/>
              <a:t>ISO's national members pay subscriptions that meet the operational cost of ISO's Central Secretariat </a:t>
            </a:r>
            <a:endParaRPr sz="2000"/>
          </a:p>
          <a:p>
            <a:pPr lvl="1">
              <a:lnSpc>
                <a:spcPct val="90000"/>
              </a:lnSpc>
              <a:buClr>
                <a:schemeClr val="hlink"/>
              </a:buClr>
              <a:buFont typeface="Monotype Sorts" pitchFamily="2" charset="2"/>
              <a:buChar char="n"/>
            </a:pPr>
            <a:r>
              <a:rPr sz="2000"/>
              <a:t>ISO standards are developed by technical committees comprising experts on loan from the industrial, technical and business sectors which have asked for the standards, and which subsequently put them to use. </a:t>
            </a:r>
            <a:endParaRPr sz="2000"/>
          </a:p>
          <a:p>
            <a:pPr lvl="1">
              <a:lnSpc>
                <a:spcPct val="90000"/>
              </a:lnSpc>
              <a:buClr>
                <a:schemeClr val="hlink"/>
              </a:buClr>
              <a:buFont typeface="Monotype Sorts" pitchFamily="2" charset="2"/>
              <a:buChar char="n"/>
            </a:pPr>
            <a:endParaRPr sz="2000"/>
          </a:p>
        </p:txBody>
      </p:sp>
    </p:spTree>
  </p:cSld>
  <p:clrMapOvr>
    <a:masterClrMapping/>
  </p:clrMapOvr>
  <p:transition>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itle 23553"/>
          <p:cNvSpPr>
            <a:spLocks noGrp="1"/>
          </p:cNvSpPr>
          <p:nvPr>
            <p:ph type="title"/>
          </p:nvPr>
        </p:nvSpPr>
        <p:spPr>
          <a:xfrm>
            <a:off x="2819400" y="152400"/>
            <a:ext cx="6096000" cy="685800"/>
          </a:xfrm>
        </p:spPr>
        <p:txBody>
          <a:bodyPr lIns="92075" tIns="46038" rIns="92075" bIns="46038" anchor="ctr"/>
          <a:p>
            <a:r>
              <a:rPr sz="4400"/>
              <a:t>Statistics</a:t>
            </a:r>
            <a:endParaRPr sz="4400"/>
          </a:p>
        </p:txBody>
      </p:sp>
      <p:sp>
        <p:nvSpPr>
          <p:cNvPr id="23555" name="Text Placeholder 23554"/>
          <p:cNvSpPr>
            <a:spLocks noGrp="1"/>
          </p:cNvSpPr>
          <p:nvPr>
            <p:ph type="body" idx="1"/>
          </p:nvPr>
        </p:nvSpPr>
        <p:spPr>
          <a:xfrm>
            <a:off x="2819400" y="1066800"/>
            <a:ext cx="6096000" cy="5638800"/>
          </a:xfrm>
        </p:spPr>
        <p:txBody>
          <a:bodyPr lIns="92075" tIns="46038" rIns="92075" bIns="46038"/>
          <a:p>
            <a:pPr>
              <a:lnSpc>
                <a:spcPct val="80000"/>
              </a:lnSpc>
            </a:pPr>
            <a:r>
              <a:rPr sz="2000" b="1"/>
              <a:t>Members</a:t>
            </a:r>
            <a:endParaRPr sz="2000" b="1"/>
          </a:p>
          <a:p>
            <a:pPr lvl="1">
              <a:lnSpc>
                <a:spcPct val="80000"/>
              </a:lnSpc>
            </a:pPr>
            <a:r>
              <a:rPr sz="1400">
                <a:solidFill>
                  <a:schemeClr val="bg2"/>
                </a:solidFill>
              </a:rPr>
              <a:t>148 national standards bodies</a:t>
            </a:r>
            <a:endParaRPr sz="1400">
              <a:solidFill>
                <a:schemeClr val="bg2"/>
              </a:solidFill>
            </a:endParaRPr>
          </a:p>
          <a:p>
            <a:pPr lvl="1">
              <a:lnSpc>
                <a:spcPct val="80000"/>
              </a:lnSpc>
            </a:pPr>
            <a:r>
              <a:rPr sz="1400">
                <a:solidFill>
                  <a:schemeClr val="bg2"/>
                </a:solidFill>
              </a:rPr>
              <a:t> 97 member bodies </a:t>
            </a:r>
            <a:endParaRPr sz="1400">
              <a:solidFill>
                <a:schemeClr val="bg2"/>
              </a:solidFill>
            </a:endParaRPr>
          </a:p>
          <a:p>
            <a:pPr lvl="1">
              <a:lnSpc>
                <a:spcPct val="80000"/>
              </a:lnSpc>
            </a:pPr>
            <a:r>
              <a:rPr sz="1400">
                <a:solidFill>
                  <a:schemeClr val="bg2"/>
                </a:solidFill>
              </a:rPr>
              <a:t>36 correspondent members</a:t>
            </a:r>
            <a:endParaRPr sz="1400">
              <a:solidFill>
                <a:schemeClr val="bg2"/>
              </a:solidFill>
            </a:endParaRPr>
          </a:p>
          <a:p>
            <a:pPr lvl="1">
              <a:lnSpc>
                <a:spcPct val="80000"/>
              </a:lnSpc>
            </a:pPr>
            <a:r>
              <a:rPr sz="1400">
                <a:solidFill>
                  <a:schemeClr val="bg2"/>
                </a:solidFill>
              </a:rPr>
              <a:t>15 subscriber members</a:t>
            </a:r>
            <a:endParaRPr sz="1400">
              <a:solidFill>
                <a:schemeClr val="bg2"/>
              </a:solidFill>
            </a:endParaRPr>
          </a:p>
          <a:p>
            <a:pPr>
              <a:lnSpc>
                <a:spcPct val="80000"/>
              </a:lnSpc>
            </a:pPr>
            <a:r>
              <a:rPr sz="2000" b="1"/>
              <a:t>Technical Committee structure</a:t>
            </a:r>
            <a:endParaRPr sz="2000" b="1"/>
          </a:p>
          <a:p>
            <a:pPr lvl="1">
              <a:lnSpc>
                <a:spcPct val="80000"/>
              </a:lnSpc>
            </a:pPr>
            <a:r>
              <a:rPr sz="1400">
                <a:solidFill>
                  <a:schemeClr val="bg2"/>
                </a:solidFill>
              </a:rPr>
              <a:t>2981 technical bodies</a:t>
            </a:r>
            <a:endParaRPr sz="1400">
              <a:solidFill>
                <a:schemeClr val="bg2"/>
              </a:solidFill>
            </a:endParaRPr>
          </a:p>
          <a:p>
            <a:pPr lvl="1">
              <a:lnSpc>
                <a:spcPct val="80000"/>
              </a:lnSpc>
            </a:pPr>
            <a:r>
              <a:rPr sz="1400">
                <a:solidFill>
                  <a:schemeClr val="bg2"/>
                </a:solidFill>
              </a:rPr>
              <a:t>188 technical committees </a:t>
            </a:r>
            <a:endParaRPr sz="1400">
              <a:solidFill>
                <a:schemeClr val="bg2"/>
              </a:solidFill>
            </a:endParaRPr>
          </a:p>
          <a:p>
            <a:pPr lvl="1">
              <a:lnSpc>
                <a:spcPct val="80000"/>
              </a:lnSpc>
            </a:pPr>
            <a:r>
              <a:rPr sz="1400">
                <a:solidFill>
                  <a:schemeClr val="bg2"/>
                </a:solidFill>
              </a:rPr>
              <a:t>546 subcommittees </a:t>
            </a:r>
            <a:endParaRPr sz="1400">
              <a:solidFill>
                <a:schemeClr val="bg2"/>
              </a:solidFill>
            </a:endParaRPr>
          </a:p>
          <a:p>
            <a:pPr lvl="1">
              <a:lnSpc>
                <a:spcPct val="80000"/>
              </a:lnSpc>
            </a:pPr>
            <a:r>
              <a:rPr sz="1400">
                <a:solidFill>
                  <a:schemeClr val="bg2"/>
                </a:solidFill>
              </a:rPr>
              <a:t>2224 working groups and </a:t>
            </a:r>
            <a:endParaRPr sz="1400">
              <a:solidFill>
                <a:schemeClr val="bg2"/>
              </a:solidFill>
            </a:endParaRPr>
          </a:p>
          <a:p>
            <a:pPr lvl="1">
              <a:lnSpc>
                <a:spcPct val="80000"/>
              </a:lnSpc>
            </a:pPr>
            <a:r>
              <a:rPr sz="1400">
                <a:solidFill>
                  <a:schemeClr val="bg2"/>
                </a:solidFill>
              </a:rPr>
              <a:t>23 ad hoc study groups</a:t>
            </a:r>
            <a:endParaRPr sz="1400">
              <a:solidFill>
                <a:schemeClr val="bg2"/>
              </a:solidFill>
            </a:endParaRPr>
          </a:p>
          <a:p>
            <a:pPr>
              <a:lnSpc>
                <a:spcPct val="80000"/>
              </a:lnSpc>
            </a:pPr>
            <a:r>
              <a:rPr sz="2000" b="1"/>
              <a:t>Staff</a:t>
            </a:r>
            <a:br>
              <a:rPr sz="2000"/>
            </a:br>
            <a:r>
              <a:rPr sz="2000"/>
              <a:t>Technical secretariats</a:t>
            </a:r>
            <a:endParaRPr sz="2000"/>
          </a:p>
          <a:p>
            <a:pPr lvl="1">
              <a:lnSpc>
                <a:spcPct val="80000"/>
              </a:lnSpc>
            </a:pPr>
            <a:r>
              <a:rPr sz="1400">
                <a:solidFill>
                  <a:schemeClr val="bg2"/>
                </a:solidFill>
              </a:rPr>
              <a:t>37 member bodies provide the administrative and technical services for the secretariats of technical committees (TC) and subcommittees (SC)  These services equal a full-time staff of 500 persons</a:t>
            </a:r>
            <a:r>
              <a:rPr sz="2000"/>
              <a:t> </a:t>
            </a:r>
            <a:endParaRPr sz="2000"/>
          </a:p>
          <a:p>
            <a:pPr lvl="1">
              <a:lnSpc>
                <a:spcPct val="80000"/>
              </a:lnSpc>
              <a:buNone/>
            </a:pPr>
            <a:r>
              <a:rPr sz="2000"/>
              <a:t>Central Secretariat</a:t>
            </a:r>
            <a:br>
              <a:rPr sz="2000"/>
            </a:br>
            <a:r>
              <a:rPr sz="2000"/>
              <a:t> Geneva</a:t>
            </a:r>
            <a:endParaRPr sz="2000"/>
          </a:p>
          <a:p>
            <a:pPr lvl="1">
              <a:lnSpc>
                <a:spcPct val="80000"/>
              </a:lnSpc>
            </a:pPr>
            <a:r>
              <a:rPr sz="1400">
                <a:solidFill>
                  <a:schemeClr val="bg2"/>
                </a:solidFill>
              </a:rPr>
              <a:t>151 full-time staff</a:t>
            </a:r>
            <a:br>
              <a:rPr sz="1400">
                <a:solidFill>
                  <a:schemeClr val="bg2"/>
                </a:solidFill>
              </a:rPr>
            </a:br>
            <a:r>
              <a:rPr sz="1400">
                <a:solidFill>
                  <a:schemeClr val="bg2"/>
                </a:solidFill>
              </a:rPr>
              <a:t>from  24 countries coordinate</a:t>
            </a:r>
            <a:r>
              <a:rPr sz="2000"/>
              <a:t> </a:t>
            </a:r>
            <a:endParaRPr sz="2000"/>
          </a:p>
          <a:p>
            <a:pPr>
              <a:lnSpc>
                <a:spcPct val="80000"/>
              </a:lnSpc>
            </a:pPr>
            <a:r>
              <a:rPr sz="2000"/>
              <a:t>140 million CHF per year is estimated as the operational expenditure for the ISO work</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itle 27649"/>
          <p:cNvSpPr>
            <a:spLocks noGrp="1"/>
          </p:cNvSpPr>
          <p:nvPr>
            <p:ph type="title"/>
          </p:nvPr>
        </p:nvSpPr>
        <p:spPr>
          <a:xfrm>
            <a:off x="2667000" y="228600"/>
            <a:ext cx="6248400" cy="685800"/>
          </a:xfrm>
        </p:spPr>
        <p:txBody>
          <a:bodyPr lIns="92075" tIns="46038" rIns="92075" bIns="46038" anchor="ctr"/>
          <a:p>
            <a:r>
              <a:t>Committees(JCT1) for IT</a:t>
            </a:r>
          </a:p>
        </p:txBody>
      </p:sp>
      <p:sp>
        <p:nvSpPr>
          <p:cNvPr id="27651" name="Text Placeholder 27650"/>
          <p:cNvSpPr>
            <a:spLocks noGrp="1"/>
          </p:cNvSpPr>
          <p:nvPr>
            <p:ph type="body" idx="1"/>
          </p:nvPr>
        </p:nvSpPr>
        <p:spPr>
          <a:xfrm>
            <a:off x="2819400" y="1066800"/>
            <a:ext cx="6096000" cy="5562600"/>
          </a:xfrm>
        </p:spPr>
        <p:txBody>
          <a:bodyPr lIns="92075" tIns="46038" rIns="92075" bIns="46038"/>
          <a:p>
            <a:pPr>
              <a:spcBef>
                <a:spcPts val="500"/>
              </a:spcBef>
              <a:spcAft>
                <a:spcPts val="500"/>
              </a:spcAft>
            </a:pPr>
            <a:r>
              <a:rPr sz="2000" u="sng">
                <a:solidFill>
                  <a:srgbClr val="0000FF"/>
                </a:solidFill>
                <a:hlinkClick r:id="rId1"/>
              </a:rPr>
              <a:t>SO/IEC 2382-7:2000</a:t>
            </a:r>
            <a:r>
              <a:rPr sz="2000"/>
              <a:t> Information technology -- Vocabulary -- Part 7: Computer programming</a:t>
            </a:r>
            <a:endParaRPr sz="2000"/>
          </a:p>
          <a:p>
            <a:pPr>
              <a:spcBef>
                <a:spcPts val="500"/>
              </a:spcBef>
              <a:spcAft>
                <a:spcPts val="500"/>
              </a:spcAft>
            </a:pPr>
            <a:r>
              <a:rPr sz="2000" u="sng">
                <a:solidFill>
                  <a:srgbClr val="0000FF"/>
                </a:solidFill>
                <a:hlinkClick r:id="rId2"/>
              </a:rPr>
              <a:t>ISO/IEC 2382-20:1990</a:t>
            </a:r>
            <a:r>
              <a:rPr sz="2000"/>
              <a:t> Information technology -- Vocabulary -- Part 20: System development</a:t>
            </a:r>
            <a:endParaRPr sz="2000"/>
          </a:p>
          <a:p>
            <a:pPr>
              <a:spcBef>
                <a:spcPts val="500"/>
              </a:spcBef>
              <a:spcAft>
                <a:spcPts val="500"/>
              </a:spcAft>
            </a:pPr>
            <a:r>
              <a:rPr sz="2000" u="sng">
                <a:solidFill>
                  <a:srgbClr val="0000FF"/>
                </a:solidFill>
                <a:hlinkClick r:id="rId3"/>
              </a:rPr>
              <a:t>ISO/IEC 9126:1991</a:t>
            </a:r>
            <a:r>
              <a:rPr sz="2000"/>
              <a:t> Software engineering -- Product quality</a:t>
            </a:r>
            <a:endParaRPr sz="2000"/>
          </a:p>
          <a:p>
            <a:pPr>
              <a:spcBef>
                <a:spcPts val="500"/>
              </a:spcBef>
              <a:spcAft>
                <a:spcPts val="500"/>
              </a:spcAft>
            </a:pPr>
            <a:r>
              <a:rPr sz="2000" u="sng">
                <a:solidFill>
                  <a:srgbClr val="0000FF"/>
                </a:solidFill>
                <a:hlinkClick r:id="rId4"/>
              </a:rPr>
              <a:t>ISO/IEC 12207:1995</a:t>
            </a:r>
            <a:r>
              <a:rPr sz="2000"/>
              <a:t> Information technology -- Software life cycle processes</a:t>
            </a:r>
            <a:endParaRPr sz="2000"/>
          </a:p>
          <a:p>
            <a:pPr>
              <a:spcBef>
                <a:spcPts val="500"/>
              </a:spcBef>
              <a:spcAft>
                <a:spcPts val="500"/>
              </a:spcAft>
            </a:pPr>
            <a:r>
              <a:rPr sz="2000" u="sng">
                <a:solidFill>
                  <a:srgbClr val="0000FF"/>
                </a:solidFill>
                <a:hlinkClick r:id="rId5"/>
              </a:rPr>
              <a:t>ISO/IEC TR 14471:1999</a:t>
            </a:r>
            <a:r>
              <a:rPr sz="2000"/>
              <a:t> Information technology -- Software engineering -- Guidelines for the adoption of CASE tools</a:t>
            </a:r>
            <a:endParaRPr sz="2000"/>
          </a:p>
          <a:p>
            <a:pPr>
              <a:spcBef>
                <a:spcPts val="500"/>
              </a:spcBef>
              <a:spcAft>
                <a:spcPts val="500"/>
              </a:spcAft>
            </a:pPr>
            <a:r>
              <a:rPr sz="2000" u="sng">
                <a:solidFill>
                  <a:srgbClr val="0000FF"/>
                </a:solidFill>
                <a:hlinkClick r:id="rId6"/>
              </a:rPr>
              <a:t>ISO/IEC 14764:1999</a:t>
            </a:r>
            <a:r>
              <a:rPr sz="2000"/>
              <a:t> Information technology -- Software maintenance</a:t>
            </a:r>
            <a:endParaRPr sz="2000"/>
          </a:p>
          <a:p>
            <a:pPr>
              <a:spcBef>
                <a:spcPts val="500"/>
              </a:spcBef>
              <a:spcAft>
                <a:spcPts val="500"/>
              </a:spcAft>
            </a:pPr>
            <a:r>
              <a:rPr sz="2000" u="sng">
                <a:solidFill>
                  <a:srgbClr val="0000FF"/>
                </a:solidFill>
                <a:hlinkClick r:id="rId7"/>
              </a:rPr>
              <a:t>ISO/IEC 15026:1998</a:t>
            </a:r>
            <a:r>
              <a:rPr sz="2000"/>
              <a:t> Information technology -- System and software integrity levels</a:t>
            </a:r>
            <a:endParaRPr sz="2000"/>
          </a:p>
          <a:p>
            <a:pPr>
              <a:spcBef>
                <a:spcPts val="500"/>
              </a:spcBef>
              <a:spcAft>
                <a:spcPts val="500"/>
              </a:spcAft>
            </a:pPr>
            <a:endParaRPr sz="2000"/>
          </a:p>
          <a:p>
            <a:pPr>
              <a:spcBef>
                <a:spcPts val="500"/>
              </a:spcBef>
              <a:spcAft>
                <a:spcPts val="500"/>
              </a:spcAft>
            </a:pPr>
            <a:endParaRPr sz="2000"/>
          </a:p>
          <a:p>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Title 4097"/>
          <p:cNvSpPr>
            <a:spLocks noGrp="1"/>
          </p:cNvSpPr>
          <p:nvPr>
            <p:ph type="title"/>
          </p:nvPr>
        </p:nvSpPr>
        <p:spPr/>
        <p:txBody>
          <a:bodyPr anchor="ctr"/>
          <a:p>
            <a:r>
              <a:t>ISO 9000 Series</a:t>
            </a:r>
          </a:p>
        </p:txBody>
      </p:sp>
      <p:sp>
        <p:nvSpPr>
          <p:cNvPr id="4099" name="Text Placeholder 4098"/>
          <p:cNvSpPr>
            <a:spLocks noGrp="1"/>
          </p:cNvSpPr>
          <p:nvPr>
            <p:ph type="body" idx="1"/>
          </p:nvPr>
        </p:nvSpPr>
        <p:spPr/>
        <p:txBody>
          <a:bodyPr/>
          <a:p>
            <a:pPr>
              <a:lnSpc>
                <a:spcPct val="90000"/>
              </a:lnSpc>
            </a:pPr>
            <a:r>
              <a:t>ISO 9000 (a guide)</a:t>
            </a:r>
          </a:p>
          <a:p>
            <a:pPr>
              <a:lnSpc>
                <a:spcPct val="90000"/>
              </a:lnSpc>
            </a:pPr>
            <a:r>
              <a:t>ISO 9001 (a set of requirements for the quality system of the supplier)</a:t>
            </a:r>
          </a:p>
          <a:p>
            <a:pPr>
              <a:lnSpc>
                <a:spcPct val="90000"/>
              </a:lnSpc>
            </a:pPr>
            <a:r>
              <a:t>ISO 9002 (product standards)</a:t>
            </a:r>
          </a:p>
          <a:p>
            <a:pPr>
              <a:lnSpc>
                <a:spcPct val="90000"/>
              </a:lnSpc>
            </a:pPr>
            <a:r>
              <a:t>ISO 9003 (final inspection and testing)</a:t>
            </a:r>
          </a:p>
          <a:p>
            <a:pPr>
              <a:lnSpc>
                <a:spcPct val="90000"/>
              </a:lnSpc>
            </a:pPr>
            <a:r>
              <a:t>ISO 9004 (guidelines for developing and implementing quality system principles, structure, auditing and review)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r>
              <a:rPr lang="en-US"/>
              <a:t>ISO 9000</a:t>
            </a:r>
            <a:endParaRPr lang="en-US"/>
          </a:p>
          <a:p>
            <a:endParaRPr lang="en-US"/>
          </a:p>
          <a:p>
            <a:r>
              <a:rPr lang="en-US"/>
              <a:t>    An entire family of standards</a:t>
            </a:r>
            <a:endParaRPr lang="en-US"/>
          </a:p>
          <a:p>
            <a:r>
              <a:rPr lang="en-US"/>
              <a:t>    ISO 9000 is also an individual standard</a:t>
            </a:r>
            <a:endParaRPr lang="en-US"/>
          </a:p>
          <a:p>
            <a:r>
              <a:rPr lang="en-US"/>
              <a:t>    Outlines vocabulary/definitions for entire QMS series</a:t>
            </a:r>
            <a:endParaRPr lang="en-US"/>
          </a:p>
          <a:p>
            <a:r>
              <a:rPr lang="en-US"/>
              <a:t>    Main purpose - definition</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lnSpcReduction="20000"/>
          </a:bodyPr>
          <a:p>
            <a:r>
              <a:rPr lang="en-US"/>
              <a:t>ISO 9001</a:t>
            </a:r>
            <a:endParaRPr lang="en-US"/>
          </a:p>
          <a:p>
            <a:endParaRPr lang="en-US"/>
          </a:p>
          <a:p>
            <a:r>
              <a:rPr lang="en-US"/>
              <a:t>    An individual standard within ISO 9000 family</a:t>
            </a:r>
            <a:endParaRPr lang="en-US"/>
          </a:p>
          <a:p>
            <a:r>
              <a:rPr lang="en-US"/>
              <a:t>    Includes specific requirements for a company</a:t>
            </a:r>
            <a:endParaRPr lang="en-US"/>
          </a:p>
          <a:p>
            <a:r>
              <a:rPr lang="en-US"/>
              <a:t>    Gap analysis and internal audits are required</a:t>
            </a:r>
            <a:endParaRPr lang="en-US"/>
          </a:p>
          <a:p>
            <a:r>
              <a:rPr lang="en-US"/>
              <a:t>    Main purpose - actions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960120" y="846455"/>
          <a:ext cx="6337935" cy="4393565"/>
        </p:xfrm>
        <a:graphic>
          <a:graphicData uri="http://schemas.openxmlformats.org/presentationml/2006/ole">
            <mc:AlternateContent xmlns:mc="http://schemas.openxmlformats.org/markup-compatibility/2006">
              <mc:Choice xmlns:v="urn:schemas-microsoft-com:vml" Requires="v">
                <p:oleObj spid="_x0000_s3" name="" r:id="rId1" imgW="5448300" imgH="3619500" progId="Paint.Picture">
                  <p:embed/>
                </p:oleObj>
              </mc:Choice>
              <mc:Fallback>
                <p:oleObj name="" r:id="rId1" imgW="5448300" imgH="3619500" progId="Paint.Picture">
                  <p:embed/>
                  <p:pic>
                    <p:nvPicPr>
                      <p:cNvPr id="0" name="Picture 2"/>
                      <p:cNvPicPr/>
                      <p:nvPr/>
                    </p:nvPicPr>
                    <p:blipFill>
                      <a:blip r:embed="rId2"/>
                      <a:stretch>
                        <a:fillRect/>
                      </a:stretch>
                    </p:blipFill>
                    <p:spPr>
                      <a:xfrm>
                        <a:off x="960120" y="846455"/>
                        <a:ext cx="6337935" cy="4393565"/>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1979295" y="1431925"/>
          <a:ext cx="5185410" cy="3994150"/>
        </p:xfrm>
        <a:graphic>
          <a:graphicData uri="http://schemas.openxmlformats.org/presentationml/2006/ole">
            <mc:AlternateContent xmlns:mc="http://schemas.openxmlformats.org/markup-compatibility/2006">
              <mc:Choice xmlns:v="urn:schemas-microsoft-com:vml" Requires="v">
                <p:oleObj spid="_x0000_s3" name="" r:id="rId1" imgW="5181600" imgH="3990975" progId="Paint.Picture">
                  <p:embed/>
                </p:oleObj>
              </mc:Choice>
              <mc:Fallback>
                <p:oleObj name="" r:id="rId1" imgW="5181600" imgH="3990975" progId="Paint.Picture">
                  <p:embed/>
                  <p:pic>
                    <p:nvPicPr>
                      <p:cNvPr id="0" name="Picture 2"/>
                      <p:cNvPicPr/>
                      <p:nvPr/>
                    </p:nvPicPr>
                    <p:blipFill>
                      <a:blip r:embed="rId2"/>
                      <a:stretch>
                        <a:fillRect/>
                      </a:stretch>
                    </p:blipFill>
                    <p:spPr>
                      <a:xfrm>
                        <a:off x="1979295" y="1431925"/>
                        <a:ext cx="5185410" cy="399415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1736090" y="1512570"/>
          <a:ext cx="5671820" cy="3832225"/>
        </p:xfrm>
        <a:graphic>
          <a:graphicData uri="http://schemas.openxmlformats.org/presentationml/2006/ole">
            <mc:AlternateContent xmlns:mc="http://schemas.openxmlformats.org/markup-compatibility/2006">
              <mc:Choice xmlns:v="urn:schemas-microsoft-com:vml" Requires="v">
                <p:oleObj spid="_x0000_s3" name="" r:id="rId1" imgW="5667375" imgH="3829050" progId="Paint.Picture">
                  <p:embed/>
                </p:oleObj>
              </mc:Choice>
              <mc:Fallback>
                <p:oleObj name="" r:id="rId1" imgW="5667375" imgH="3829050" progId="Paint.Picture">
                  <p:embed/>
                  <p:pic>
                    <p:nvPicPr>
                      <p:cNvPr id="0" name="Picture 2"/>
                      <p:cNvPicPr/>
                      <p:nvPr/>
                    </p:nvPicPr>
                    <p:blipFill>
                      <a:blip r:embed="rId2"/>
                      <a:stretch>
                        <a:fillRect/>
                      </a:stretch>
                    </p:blipFill>
                    <p:spPr>
                      <a:xfrm>
                        <a:off x="1736090" y="1512570"/>
                        <a:ext cx="5671820" cy="3832225"/>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2026920" y="1694180"/>
          <a:ext cx="5090160" cy="3469640"/>
        </p:xfrm>
        <a:graphic>
          <a:graphicData uri="http://schemas.openxmlformats.org/presentationml/2006/ole">
            <mc:AlternateContent xmlns:mc="http://schemas.openxmlformats.org/markup-compatibility/2006">
              <mc:Choice xmlns:v="urn:schemas-microsoft-com:vml" Requires="v">
                <p:oleObj spid="_x0000_s3" name="" r:id="rId1" imgW="5086350" imgH="3467100" progId="Paint.Picture">
                  <p:embed/>
                </p:oleObj>
              </mc:Choice>
              <mc:Fallback>
                <p:oleObj name="" r:id="rId1" imgW="5086350" imgH="3467100" progId="Paint.Picture">
                  <p:embed/>
                  <p:pic>
                    <p:nvPicPr>
                      <p:cNvPr id="0" name="Picture 2"/>
                      <p:cNvPicPr/>
                      <p:nvPr/>
                    </p:nvPicPr>
                    <p:blipFill>
                      <a:blip r:embed="rId2"/>
                      <a:stretch>
                        <a:fillRect/>
                      </a:stretch>
                    </p:blipFill>
                    <p:spPr>
                      <a:xfrm>
                        <a:off x="2026920" y="1694180"/>
                        <a:ext cx="5090160" cy="3469640"/>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1950720" y="1922780"/>
          <a:ext cx="5242560" cy="3164840"/>
        </p:xfrm>
        <a:graphic>
          <a:graphicData uri="http://schemas.openxmlformats.org/presentationml/2006/ole">
            <mc:AlternateContent xmlns:mc="http://schemas.openxmlformats.org/markup-compatibility/2006">
              <mc:Choice xmlns:v="urn:schemas-microsoft-com:vml" Requires="v">
                <p:oleObj spid="_x0000_s3" name="" r:id="rId1" imgW="5238750" imgH="3162300" progId="Paint.Picture">
                  <p:embed/>
                </p:oleObj>
              </mc:Choice>
              <mc:Fallback>
                <p:oleObj name="" r:id="rId1" imgW="5238750" imgH="3162300" progId="Paint.Picture">
                  <p:embed/>
                  <p:pic>
                    <p:nvPicPr>
                      <p:cNvPr id="0" name="Picture 2"/>
                      <p:cNvPicPr/>
                      <p:nvPr/>
                    </p:nvPicPr>
                    <p:blipFill>
                      <a:blip r:embed="rId2"/>
                      <a:stretch>
                        <a:fillRect/>
                      </a:stretch>
                    </p:blipFill>
                    <p:spPr>
                      <a:xfrm>
                        <a:off x="1950720" y="1922780"/>
                        <a:ext cx="5242560" cy="316484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itle 29697"/>
          <p:cNvSpPr>
            <a:spLocks noGrp="1"/>
          </p:cNvSpPr>
          <p:nvPr>
            <p:ph type="title"/>
          </p:nvPr>
        </p:nvSpPr>
        <p:spPr>
          <a:xfrm>
            <a:off x="1219200" y="152400"/>
            <a:ext cx="7772400" cy="838200"/>
          </a:xfrm>
        </p:spPr>
        <p:txBody>
          <a:bodyPr lIns="92075" tIns="46038" rIns="92075" bIns="46038" anchor="ctr"/>
          <a:p>
            <a:br>
              <a:rPr sz="2800" b="0">
                <a:solidFill>
                  <a:schemeClr val="tx1"/>
                </a:solidFill>
              </a:rPr>
            </a:br>
            <a:r>
              <a:rPr sz="3200" b="0">
                <a:solidFill>
                  <a:schemeClr val="tx1"/>
                </a:solidFill>
              </a:rPr>
              <a:t>Applicability of ISO 9001 to Software Development</a:t>
            </a:r>
            <a:br>
              <a:rPr b="0">
                <a:solidFill>
                  <a:schemeClr val="tx1"/>
                </a:solidFill>
              </a:rPr>
            </a:br>
            <a:endParaRPr b="0">
              <a:solidFill>
                <a:schemeClr val="tx1"/>
              </a:solidFill>
            </a:endParaRPr>
          </a:p>
        </p:txBody>
      </p:sp>
      <p:sp>
        <p:nvSpPr>
          <p:cNvPr id="29699" name="Text Placeholder 29698"/>
          <p:cNvSpPr>
            <a:spLocks noGrp="1"/>
          </p:cNvSpPr>
          <p:nvPr>
            <p:ph type="body" idx="1"/>
          </p:nvPr>
        </p:nvSpPr>
        <p:spPr>
          <a:xfrm>
            <a:off x="2819400" y="762000"/>
            <a:ext cx="6096000" cy="5791200"/>
          </a:xfrm>
        </p:spPr>
        <p:txBody>
          <a:bodyPr lIns="92075" tIns="46038" rIns="92075" bIns="46038"/>
          <a:p>
            <a:pPr>
              <a:spcBef>
                <a:spcPts val="500"/>
              </a:spcBef>
              <a:spcAft>
                <a:spcPts val="500"/>
              </a:spcAft>
            </a:pPr>
            <a:r>
              <a:rPr sz="2000"/>
              <a:t>ISO 9001's focus is on all factors except "technology".</a:t>
            </a:r>
            <a:r>
              <a:t> </a:t>
            </a:r>
          </a:p>
          <a:p>
            <a:pPr>
              <a:spcBef>
                <a:spcPts val="500"/>
              </a:spcBef>
              <a:spcAft>
                <a:spcPts val="500"/>
              </a:spcAft>
            </a:pPr>
          </a:p>
          <a:p>
            <a:pPr>
              <a:spcBef>
                <a:spcPts val="500"/>
              </a:spcBef>
              <a:spcAft>
                <a:spcPts val="500"/>
              </a:spcAft>
            </a:pPr>
          </a:p>
          <a:p>
            <a:pPr>
              <a:spcBef>
                <a:spcPts val="500"/>
              </a:spcBef>
              <a:spcAft>
                <a:spcPts val="500"/>
              </a:spcAft>
            </a:pPr>
          </a:p>
          <a:p>
            <a:pPr>
              <a:spcBef>
                <a:spcPts val="500"/>
              </a:spcBef>
              <a:spcAft>
                <a:spcPts val="500"/>
              </a:spcAft>
            </a:pPr>
          </a:p>
          <a:p>
            <a:pPr>
              <a:spcBef>
                <a:spcPts val="500"/>
              </a:spcBef>
              <a:spcAft>
                <a:spcPts val="500"/>
              </a:spcAft>
            </a:pPr>
          </a:p>
          <a:p>
            <a:pPr>
              <a:spcBef>
                <a:spcPts val="500"/>
              </a:spcBef>
              <a:spcAft>
                <a:spcPts val="500"/>
              </a:spcAft>
            </a:pPr>
          </a:p>
          <a:p>
            <a:pPr>
              <a:spcBef>
                <a:spcPts val="500"/>
              </a:spcBef>
              <a:spcAft>
                <a:spcPts val="500"/>
              </a:spcAft>
            </a:pPr>
            <a:r>
              <a:rPr sz="2000"/>
              <a:t>ISO 9000-3 provides "guidance" on implementing an ISO 9001 compliant set of processes (QMS)</a:t>
            </a:r>
            <a:endParaRPr sz="2000"/>
          </a:p>
          <a:p>
            <a:pPr>
              <a:spcBef>
                <a:spcPts val="500"/>
              </a:spcBef>
              <a:spcAft>
                <a:spcPts val="500"/>
              </a:spcAft>
            </a:pPr>
            <a:r>
              <a:rPr sz="2000"/>
              <a:t>Guidance is for software development, supply and maintenance environments</a:t>
            </a:r>
            <a:r>
              <a:t> </a:t>
            </a:r>
          </a:p>
          <a:p>
            <a:pPr>
              <a:spcBef>
                <a:spcPts val="500"/>
              </a:spcBef>
              <a:spcAft>
                <a:spcPts val="500"/>
              </a:spcAft>
            </a:pPr>
          </a:p>
          <a:p/>
        </p:txBody>
      </p:sp>
      <p:pic>
        <p:nvPicPr>
          <p:cNvPr id="29700" name="Picture 29699"/>
          <p:cNvPicPr>
            <a:picLocks noChangeAspect="1"/>
          </p:cNvPicPr>
          <p:nvPr/>
        </p:nvPicPr>
        <p:blipFill>
          <a:blip r:embed="rId1"/>
          <a:stretch>
            <a:fillRect/>
          </a:stretch>
        </p:blipFill>
        <p:spPr>
          <a:xfrm>
            <a:off x="2895600" y="1447800"/>
            <a:ext cx="6172200" cy="33528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17040" y="1382395"/>
            <a:ext cx="6296025" cy="368300"/>
          </a:xfrm>
          <a:prstGeom prst="rect">
            <a:avLst/>
          </a:prstGeom>
          <a:noFill/>
        </p:spPr>
        <p:txBody>
          <a:bodyPr wrap="square" rtlCol="0" anchor="t">
            <a:spAutoFit/>
          </a:bodyPr>
          <a:p>
            <a:r>
              <a:rPr lang="en-US"/>
              <a:t>ISO 9000 history and revisions: ISO 9000:2000, 2008, and 2015</a:t>
            </a:r>
            <a:endParaRPr lang="en-US"/>
          </a:p>
        </p:txBody>
      </p:sp>
      <p:sp>
        <p:nvSpPr>
          <p:cNvPr id="3" name="Text Box 2"/>
          <p:cNvSpPr txBox="1"/>
          <p:nvPr/>
        </p:nvSpPr>
        <p:spPr>
          <a:xfrm>
            <a:off x="1373505" y="2117725"/>
            <a:ext cx="6240145" cy="2306955"/>
          </a:xfrm>
          <a:prstGeom prst="rect">
            <a:avLst/>
          </a:prstGeom>
          <a:noFill/>
        </p:spPr>
        <p:txBody>
          <a:bodyPr wrap="square" rtlCol="0" anchor="t">
            <a:spAutoFit/>
          </a:bodyPr>
          <a:p>
            <a:r>
              <a:rPr lang="en-US"/>
              <a:t>ISO 9000 was first published in 1987 by the International Organization for Standardization (ISO), a specialized international agency for standardization composed of the national standards bodies of more than 160 countries. The standards underwent major revisions in 2000 and 2008. The most recent versions of the standard, ISO 9000:2015 and ISO 9001:2015, were published in September 2015.</a:t>
            </a:r>
            <a:endParaRPr lang="en-US"/>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87450" y="873125"/>
            <a:ext cx="2540000" cy="368300"/>
          </a:xfrm>
          <a:prstGeom prst="rect">
            <a:avLst/>
          </a:prstGeom>
          <a:noFill/>
        </p:spPr>
        <p:txBody>
          <a:bodyPr wrap="square" rtlCol="0" anchor="t">
            <a:spAutoFit/>
          </a:bodyPr>
          <a:p>
            <a:r>
              <a:rPr lang="en-US"/>
              <a:t>ISO 9000:2000</a:t>
            </a:r>
            <a:endParaRPr lang="en-US"/>
          </a:p>
        </p:txBody>
      </p:sp>
      <p:sp>
        <p:nvSpPr>
          <p:cNvPr id="3" name="Text Box 2"/>
          <p:cNvSpPr txBox="1"/>
          <p:nvPr/>
        </p:nvSpPr>
        <p:spPr>
          <a:xfrm>
            <a:off x="1844675" y="2147570"/>
            <a:ext cx="5626100" cy="3138170"/>
          </a:xfrm>
          <a:prstGeom prst="rect">
            <a:avLst/>
          </a:prstGeom>
          <a:noFill/>
        </p:spPr>
        <p:txBody>
          <a:bodyPr wrap="square" rtlCol="0" anchor="t">
            <a:spAutoFit/>
          </a:bodyPr>
          <a:p>
            <a:r>
              <a:rPr lang="en-US"/>
              <a:t>The ISO 9000:2000 revision had five goals:</a:t>
            </a:r>
            <a:endParaRPr lang="en-US"/>
          </a:p>
          <a:p>
            <a:endParaRPr lang="en-US"/>
          </a:p>
          <a:p>
            <a:r>
              <a:rPr lang="en-US"/>
              <a:t>    Meet stakeholder needs</a:t>
            </a:r>
            <a:endParaRPr lang="en-US"/>
          </a:p>
          <a:p>
            <a:r>
              <a:rPr lang="en-US"/>
              <a:t>    Be usable by all sizes of organizations</a:t>
            </a:r>
            <a:endParaRPr lang="en-US"/>
          </a:p>
          <a:p>
            <a:r>
              <a:rPr lang="en-US"/>
              <a:t>    Be usable by all sectors</a:t>
            </a:r>
            <a:endParaRPr lang="en-US"/>
          </a:p>
          <a:p>
            <a:r>
              <a:rPr lang="en-US"/>
              <a:t>    Be simple and clearly understood</a:t>
            </a:r>
            <a:endParaRPr lang="en-US"/>
          </a:p>
          <a:p>
            <a:r>
              <a:rPr lang="en-US"/>
              <a:t>    Connect quality management system to business processes</a:t>
            </a:r>
            <a:endParaRPr lang="en-US"/>
          </a:p>
          <a:p>
            <a:endParaRPr lang="en-US"/>
          </a:p>
          <a:p>
            <a:r>
              <a:rPr lang="en-US"/>
              <a:t>ISO 9000:2000 was again updated in 2008 and 2015. ISO 9000:2015 is the most current version</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30250" y="492760"/>
            <a:ext cx="7054850" cy="1476375"/>
          </a:xfrm>
          <a:prstGeom prst="rect">
            <a:avLst/>
          </a:prstGeom>
          <a:noFill/>
        </p:spPr>
        <p:txBody>
          <a:bodyPr wrap="square" rtlCol="0" anchor="t">
            <a:spAutoFit/>
          </a:bodyPr>
          <a:p>
            <a:r>
              <a:rPr lang="en-US"/>
              <a:t>ISO 9000:2015 principles of Quality Management</a:t>
            </a:r>
            <a:endParaRPr lang="en-US"/>
          </a:p>
          <a:p>
            <a:endParaRPr lang="en-US"/>
          </a:p>
          <a:p>
            <a:r>
              <a:rPr lang="en-US"/>
              <a:t>The ISO 9000:2015 and ISO 9001:2015 standards are based on seven quality management principles that senior management can apply to promote organizational improvement.</a:t>
            </a:r>
            <a:endParaRPr lang="en-US"/>
          </a:p>
        </p:txBody>
      </p:sp>
      <p:graphicFrame>
        <p:nvGraphicFramePr>
          <p:cNvPr id="3" name="Object 2"/>
          <p:cNvGraphicFramePr/>
          <p:nvPr/>
        </p:nvGraphicFramePr>
        <p:xfrm>
          <a:off x="1655445" y="2313940"/>
          <a:ext cx="4689475" cy="3811905"/>
        </p:xfrm>
        <a:graphic>
          <a:graphicData uri="http://schemas.openxmlformats.org/presentationml/2006/ole">
            <mc:AlternateContent xmlns:mc="http://schemas.openxmlformats.org/markup-compatibility/2006">
              <mc:Choice xmlns:v="urn:schemas-microsoft-com:vml" Requires="v">
                <p:oleObj spid="_x0000_s4" name="" r:id="rId1" imgW="3743325" imgH="3638550" progId="Paint.Picture">
                  <p:embed/>
                </p:oleObj>
              </mc:Choice>
              <mc:Fallback>
                <p:oleObj name="" r:id="rId1" imgW="3743325" imgH="3638550" progId="Paint.Picture">
                  <p:embed/>
                  <p:pic>
                    <p:nvPicPr>
                      <p:cNvPr id="0" name="Picture 3"/>
                      <p:cNvPicPr/>
                      <p:nvPr/>
                    </p:nvPicPr>
                    <p:blipFill>
                      <a:blip r:embed="rId2"/>
                      <a:stretch>
                        <a:fillRect/>
                      </a:stretch>
                    </p:blipFill>
                    <p:spPr>
                      <a:xfrm>
                        <a:off x="1655445" y="2313940"/>
                        <a:ext cx="4689475" cy="381190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6400" y="1524000"/>
            <a:ext cx="4495800" cy="923330"/>
          </a:xfrm>
          <a:prstGeom prst="rect">
            <a:avLst/>
          </a:prstGeom>
          <a:noFill/>
        </p:spPr>
        <p:txBody>
          <a:bodyPr wrap="square" rtlCol="0">
            <a:spAutoFit/>
          </a:bodyPr>
          <a:lstStyle/>
          <a:p>
            <a:r>
              <a:rPr lang="en-US" dirty="0"/>
              <a:t>Capability Maturity model </a:t>
            </a:r>
            <a:endParaRPr lang="en-US" dirty="0" smtClean="0"/>
          </a:p>
          <a:p>
            <a:r>
              <a:rPr lang="en-US" dirty="0" smtClean="0"/>
              <a:t> </a:t>
            </a:r>
            <a:r>
              <a:rPr lang="en-US" dirty="0"/>
              <a:t>Role of SQA in software development maturity- Six Sigma Concepts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t>Organizations involved in SQA Standards Development</a:t>
            </a:r>
            <a:endParaRPr lang="en-US" dirty="0"/>
          </a:p>
        </p:txBody>
      </p:sp>
      <p:sp>
        <p:nvSpPr>
          <p:cNvPr id="3" name="Content Placeholder 2"/>
          <p:cNvSpPr>
            <a:spLocks noGrp="1"/>
          </p:cNvSpPr>
          <p:nvPr>
            <p:ph idx="1"/>
          </p:nvPr>
        </p:nvSpPr>
        <p:spPr/>
        <p:txBody>
          <a:bodyPr>
            <a:normAutofit fontScale="62500" lnSpcReduction="20000"/>
          </a:bodyPr>
          <a:lstStyle/>
          <a:p>
            <a:pPr marL="900430" indent="-725805" fontAlgn="auto">
              <a:spcAft>
                <a:spcPts val="0"/>
              </a:spcAft>
              <a:buClr>
                <a:schemeClr val="accent3"/>
              </a:buClr>
              <a:buFontTx/>
              <a:buNone/>
              <a:defRPr/>
            </a:pPr>
            <a:endParaRPr lang="en-US" sz="2800" dirty="0" smtClean="0"/>
          </a:p>
          <a:p>
            <a:pPr marL="900430" indent="-725805" fontAlgn="auto">
              <a:spcAft>
                <a:spcPts val="0"/>
              </a:spcAft>
              <a:buClr>
                <a:schemeClr val="accent3"/>
              </a:buClr>
              <a:buFontTx/>
              <a:buNone/>
              <a:defRPr/>
            </a:pPr>
            <a:r>
              <a:rPr lang="en-US" sz="2800" dirty="0" smtClean="0"/>
              <a:t>Most prominent developers of SQA standards:</a:t>
            </a:r>
            <a:endParaRPr lang="en-US" sz="2800" dirty="0" smtClean="0"/>
          </a:p>
          <a:p>
            <a:pPr marL="900430" indent="-725805" fontAlgn="auto">
              <a:spcAft>
                <a:spcPts val="0"/>
              </a:spcAft>
              <a:buClr>
                <a:schemeClr val="accent3"/>
              </a:buClr>
              <a:buFontTx/>
              <a:buNone/>
              <a:defRPr/>
            </a:pPr>
            <a:endParaRPr lang="en-US" sz="2800" dirty="0" smtClean="0">
              <a:latin typeface="Symbol" panose="05050102010706020507" pitchFamily="18" charset="2"/>
            </a:endParaRPr>
          </a:p>
          <a:p>
            <a:pPr marL="900430" indent="-725805" fontAlgn="auto">
              <a:spcAft>
                <a:spcPts val="0"/>
              </a:spcAft>
              <a:buClr>
                <a:schemeClr val="accent3"/>
              </a:buClr>
              <a:buFont typeface="Wingdings 2" panose="05020102010507070707"/>
              <a:buChar char=""/>
              <a:defRPr/>
            </a:pPr>
            <a:r>
              <a:rPr lang="en-US" sz="2800" dirty="0" smtClean="0"/>
              <a:t>	</a:t>
            </a:r>
            <a:r>
              <a:rPr lang="en-US" sz="2800" b="1" dirty="0" smtClean="0"/>
              <a:t>IEEE (Institute of Electric and Electronic Engineers) Computer Society</a:t>
            </a:r>
            <a:endParaRPr lang="en-US" sz="2800" b="1" dirty="0" smtClean="0"/>
          </a:p>
          <a:p>
            <a:pPr marL="900430" indent="-725805" fontAlgn="auto">
              <a:spcAft>
                <a:spcPts val="0"/>
              </a:spcAft>
              <a:buClr>
                <a:schemeClr val="accent3"/>
              </a:buClr>
              <a:buFont typeface="Wingdings 2" panose="05020102010507070707"/>
              <a:buChar char=""/>
              <a:defRPr/>
            </a:pPr>
            <a:endParaRPr lang="en-US" sz="2800" b="1" dirty="0" smtClean="0"/>
          </a:p>
          <a:p>
            <a:pPr marL="900430" indent="-725805" fontAlgn="auto">
              <a:spcAft>
                <a:spcPts val="0"/>
              </a:spcAft>
              <a:buClr>
                <a:schemeClr val="accent3"/>
              </a:buClr>
              <a:buFont typeface="Wingdings 2" panose="05020102010507070707"/>
              <a:buChar char=""/>
              <a:defRPr/>
            </a:pPr>
            <a:r>
              <a:rPr lang="en-US" sz="2800" b="1" dirty="0" smtClean="0"/>
              <a:t>ISO (International Standards Organization)</a:t>
            </a:r>
            <a:endParaRPr lang="en-US" sz="2800" b="1" dirty="0" smtClean="0"/>
          </a:p>
          <a:p>
            <a:pPr marL="900430" indent="-725805" fontAlgn="auto">
              <a:spcAft>
                <a:spcPts val="0"/>
              </a:spcAft>
              <a:buClr>
                <a:schemeClr val="accent3"/>
              </a:buClr>
              <a:buFont typeface="Wingdings 2" panose="05020102010507070707"/>
              <a:buChar char=""/>
              <a:defRPr/>
            </a:pPr>
            <a:endParaRPr lang="en-US" sz="2800" b="1" dirty="0" smtClean="0"/>
          </a:p>
          <a:p>
            <a:pPr marL="900430" indent="-725805" fontAlgn="auto">
              <a:spcAft>
                <a:spcPts val="0"/>
              </a:spcAft>
              <a:buClr>
                <a:schemeClr val="accent3"/>
              </a:buClr>
              <a:buFont typeface="Wingdings 2" panose="05020102010507070707"/>
              <a:buChar char=""/>
              <a:defRPr/>
            </a:pPr>
            <a:r>
              <a:rPr lang="en-US" sz="2800" b="1" dirty="0" smtClean="0"/>
              <a:t>DOD (US Department of Defense)</a:t>
            </a:r>
            <a:endParaRPr lang="en-US" sz="2800" b="1" dirty="0" smtClean="0"/>
          </a:p>
          <a:p>
            <a:pPr marL="900430" indent="-725805" fontAlgn="auto">
              <a:spcAft>
                <a:spcPts val="0"/>
              </a:spcAft>
              <a:buClr>
                <a:schemeClr val="accent3"/>
              </a:buClr>
              <a:buFont typeface="Wingdings 2" panose="05020102010507070707"/>
              <a:buChar char=""/>
              <a:defRPr/>
            </a:pPr>
            <a:endParaRPr lang="en-US" sz="2800" b="1" dirty="0" smtClean="0"/>
          </a:p>
          <a:p>
            <a:pPr marL="900430" indent="-725805" fontAlgn="auto">
              <a:spcAft>
                <a:spcPts val="0"/>
              </a:spcAft>
              <a:buClr>
                <a:schemeClr val="accent3"/>
              </a:buClr>
              <a:buFont typeface="Wingdings 2" panose="05020102010507070707"/>
              <a:buChar char=""/>
              <a:defRPr/>
            </a:pPr>
            <a:r>
              <a:rPr lang="en-US" sz="2800" b="1" dirty="0" smtClean="0"/>
              <a:t>ANSI (American National Standards Institute)</a:t>
            </a:r>
            <a:endParaRPr lang="en-US" sz="2800" b="1" dirty="0" smtClean="0"/>
          </a:p>
          <a:p>
            <a:pPr marL="900430" indent="-725805" fontAlgn="auto">
              <a:spcAft>
                <a:spcPts val="0"/>
              </a:spcAft>
              <a:buClr>
                <a:schemeClr val="accent3"/>
              </a:buClr>
              <a:buFont typeface="Wingdings 2" panose="05020102010507070707"/>
              <a:buChar char=""/>
              <a:defRPr/>
            </a:pPr>
            <a:endParaRPr lang="en-US" sz="2800" b="1" dirty="0" smtClean="0"/>
          </a:p>
          <a:p>
            <a:pPr marL="900430" indent="-725805" fontAlgn="auto">
              <a:spcAft>
                <a:spcPts val="0"/>
              </a:spcAft>
              <a:buClr>
                <a:schemeClr val="accent3"/>
              </a:buClr>
              <a:buFont typeface="Wingdings 2" panose="05020102010507070707"/>
              <a:buChar char=""/>
              <a:defRPr/>
            </a:pPr>
            <a:r>
              <a:rPr lang="en-US" sz="2800" b="1" dirty="0" smtClean="0"/>
              <a:t>IEC (International Electrotechnical Commission)</a:t>
            </a:r>
            <a:endParaRPr lang="en-US" sz="2800" b="1" dirty="0" smtClean="0"/>
          </a:p>
          <a:p>
            <a:pPr marL="900430" indent="-725805" fontAlgn="auto">
              <a:spcAft>
                <a:spcPts val="0"/>
              </a:spcAft>
              <a:buClr>
                <a:schemeClr val="accent3"/>
              </a:buClr>
              <a:buFont typeface="Wingdings 2" panose="05020102010507070707"/>
              <a:buChar char=""/>
              <a:defRPr/>
            </a:pPr>
            <a:endParaRPr lang="en-US" sz="2800" b="1" dirty="0" smtClean="0"/>
          </a:p>
          <a:p>
            <a:pPr marL="900430" indent="-725805" fontAlgn="auto">
              <a:spcAft>
                <a:spcPts val="0"/>
              </a:spcAft>
              <a:buClr>
                <a:schemeClr val="accent3"/>
              </a:buClr>
              <a:buFont typeface="Wingdings 2" panose="05020102010507070707"/>
              <a:buChar char=""/>
              <a:defRPr/>
            </a:pPr>
            <a:r>
              <a:rPr lang="en-US" sz="2800" b="1" dirty="0" smtClean="0"/>
              <a:t>EIA (Electronic Industries Association)</a:t>
            </a:r>
            <a:endParaRPr lang="en-US" sz="2800" b="1" dirty="0" smtClean="0"/>
          </a:p>
          <a:p>
            <a:pPr marL="274320" indent="-274320" fontAlgn="auto">
              <a:spcAft>
                <a:spcPts val="0"/>
              </a:spcAft>
              <a:buClr>
                <a:schemeClr val="accent3"/>
              </a:buClr>
              <a:buFont typeface="Wingdings 2" panose="05020102010507070707"/>
              <a:buNone/>
              <a:defRPr/>
            </a:pPr>
            <a:endParaRPr lang="en-US" dirty="0"/>
          </a:p>
        </p:txBody>
      </p:sp>
      <p:sp>
        <p:nvSpPr>
          <p:cNvPr id="4" name="Slide Number Placeholder 3"/>
          <p:cNvSpPr>
            <a:spLocks noGrp="1"/>
          </p:cNvSpPr>
          <p:nvPr>
            <p:ph type="sldNum" sz="quarter" idx="4294967295"/>
          </p:nvPr>
        </p:nvSpPr>
        <p:spPr>
          <a:xfrm>
            <a:off x="7924800" y="6356350"/>
            <a:ext cx="762000" cy="365125"/>
          </a:xfrm>
          <a:prstGeom prst="rect">
            <a:avLst/>
          </a:prstGeom>
        </p:spPr>
        <p:txBody>
          <a:bodyPr/>
          <a:lstStyle/>
          <a:p>
            <a:pPr>
              <a:defRPr/>
            </a:pPr>
            <a:fld id="{0C7AB960-F474-49E6-B11B-AA7BD0E810F2}" type="slidenum">
              <a:rPr lang="en-US"/>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 assurance standards</a:t>
            </a:r>
            <a:endParaRPr lang="ar-SA" dirty="0"/>
          </a:p>
        </p:txBody>
      </p:sp>
      <p:sp>
        <p:nvSpPr>
          <p:cNvPr id="3" name="Content Placeholder 2"/>
          <p:cNvSpPr>
            <a:spLocks noGrp="1"/>
          </p:cNvSpPr>
          <p:nvPr>
            <p:ph idx="1"/>
          </p:nvPr>
        </p:nvSpPr>
        <p:spPr>
          <a:xfrm>
            <a:off x="685800" y="1844824"/>
            <a:ext cx="7772400" cy="4251176"/>
          </a:xfrm>
        </p:spPr>
        <p:txBody>
          <a:bodyPr/>
          <a:lstStyle/>
          <a:p>
            <a:pPr marL="0" indent="0">
              <a:buNone/>
            </a:pPr>
            <a:r>
              <a:rPr lang="en-US" sz="1800" b="1" dirty="0"/>
              <a:t>Several standards that are related to software quality assurance  are available. Examples are</a:t>
            </a:r>
            <a:r>
              <a:rPr lang="en-US" sz="1800" b="1" dirty="0" smtClean="0"/>
              <a:t>:</a:t>
            </a:r>
            <a:endParaRPr lang="en-US" sz="1800" b="1" dirty="0" smtClean="0"/>
          </a:p>
          <a:p>
            <a:r>
              <a:rPr lang="en-US" sz="1800" b="1" dirty="0" smtClean="0"/>
              <a:t>IEEE</a:t>
            </a:r>
            <a:r>
              <a:rPr lang="en-US" sz="1800" b="1" dirty="0"/>
              <a:t>: Institute of Electrical and Electronics Engineers Computer Society</a:t>
            </a:r>
            <a:endParaRPr lang="en-US" sz="1800" b="1" dirty="0"/>
          </a:p>
          <a:p>
            <a:pPr lvl="1"/>
            <a:r>
              <a:rPr lang="en-US" sz="1400" dirty="0"/>
              <a:t>Software Engineering Standards Committee (</a:t>
            </a:r>
            <a:r>
              <a:rPr lang="en-US" sz="1400" i="1" dirty="0"/>
              <a:t>e.g.</a:t>
            </a:r>
            <a:endParaRPr lang="en-US" sz="1400" i="1" dirty="0"/>
          </a:p>
          <a:p>
            <a:pPr lvl="1"/>
            <a:r>
              <a:rPr lang="en-US" sz="1400" dirty="0"/>
              <a:t>IEEE </a:t>
            </a:r>
            <a:r>
              <a:rPr lang="en-US" sz="1400" dirty="0" err="1"/>
              <a:t>Std</a:t>
            </a:r>
            <a:r>
              <a:rPr lang="en-US" sz="1400" dirty="0"/>
              <a:t> 1228-1994 Standard for Software Safety Plans</a:t>
            </a:r>
            <a:r>
              <a:rPr lang="en-US" sz="1400" dirty="0" smtClean="0"/>
              <a:t>)</a:t>
            </a:r>
            <a:endParaRPr lang="en-US" sz="1400" dirty="0" smtClean="0"/>
          </a:p>
          <a:p>
            <a:pPr lvl="1"/>
            <a:r>
              <a:rPr lang="en-US" sz="1400" dirty="0"/>
              <a:t>Quality measurement: IEEE </a:t>
            </a:r>
            <a:r>
              <a:rPr lang="en-US" sz="1400" dirty="0" err="1"/>
              <a:t>Std</a:t>
            </a:r>
            <a:r>
              <a:rPr lang="en-US" sz="1400" dirty="0"/>
              <a:t> 1061-1992 </a:t>
            </a:r>
            <a:r>
              <a:rPr lang="en-US" sz="1400" dirty="0" smtClean="0"/>
              <a:t>Standard for </a:t>
            </a:r>
            <a:r>
              <a:rPr lang="en-US" sz="1400" dirty="0"/>
              <a:t>Software Quality Metrics </a:t>
            </a:r>
            <a:r>
              <a:rPr lang="en-US" sz="1400" dirty="0" smtClean="0"/>
              <a:t>Methodology</a:t>
            </a:r>
            <a:endParaRPr lang="en-US" sz="1800" b="1" dirty="0" smtClean="0"/>
          </a:p>
          <a:p>
            <a:r>
              <a:rPr lang="en-US" sz="1800" b="1" dirty="0"/>
              <a:t>ISO: International Organization for Standardization (e.g.</a:t>
            </a:r>
            <a:endParaRPr lang="en-US" sz="1800" b="1" dirty="0"/>
          </a:p>
          <a:p>
            <a:pPr lvl="1"/>
            <a:r>
              <a:rPr lang="en-US" sz="1400" dirty="0"/>
              <a:t>ISO/IEC 2382-7:1989 Vocabulary-Part 7: Computer Programming</a:t>
            </a:r>
            <a:r>
              <a:rPr lang="en-US" sz="1400" dirty="0" smtClean="0"/>
              <a:t>)</a:t>
            </a:r>
            <a:endParaRPr lang="en-US" sz="1400" dirty="0" smtClean="0"/>
          </a:p>
          <a:p>
            <a:pPr lvl="1"/>
            <a:r>
              <a:rPr lang="en-US" sz="1400" dirty="0" smtClean="0"/>
              <a:t>ISO </a:t>
            </a:r>
            <a:r>
              <a:rPr lang="en-US" sz="1400" dirty="0"/>
              <a:t>9000-3 Quality </a:t>
            </a:r>
            <a:r>
              <a:rPr lang="en-US" sz="1400" dirty="0" smtClean="0"/>
              <a:t>Management and </a:t>
            </a:r>
            <a:r>
              <a:rPr lang="en-US" sz="1400" dirty="0"/>
              <a:t>Quality Assurance Standards - Part 3: </a:t>
            </a:r>
            <a:r>
              <a:rPr lang="en-US" sz="1400" dirty="0" smtClean="0"/>
              <a:t>Guidelines for </a:t>
            </a:r>
            <a:r>
              <a:rPr lang="en-US" sz="1400" dirty="0"/>
              <a:t>the application of 9001 to the development, </a:t>
            </a:r>
            <a:r>
              <a:rPr lang="en-US" sz="1400" dirty="0" smtClean="0"/>
              <a:t>supply, installation </a:t>
            </a:r>
            <a:r>
              <a:rPr lang="en-US" sz="1400" dirty="0"/>
              <a:t>and maintenance of computer </a:t>
            </a:r>
            <a:r>
              <a:rPr lang="en-US" sz="1400" dirty="0" smtClean="0"/>
              <a:t>software</a:t>
            </a:r>
            <a:endParaRPr lang="en-US" sz="1800" dirty="0" smtClean="0"/>
          </a:p>
          <a:p>
            <a:r>
              <a:rPr lang="en-US" sz="1800" b="1" dirty="0" smtClean="0"/>
              <a:t>DOD: Department of </a:t>
            </a:r>
            <a:r>
              <a:rPr lang="en-US" sz="1800" b="1" dirty="0" err="1" smtClean="0"/>
              <a:t>deffence</a:t>
            </a:r>
            <a:r>
              <a:rPr lang="en-US" sz="1800" b="1" dirty="0" smtClean="0"/>
              <a:t> – USA</a:t>
            </a:r>
            <a:endParaRPr lang="en-US" sz="1800" b="1" dirty="0" smtClean="0"/>
          </a:p>
          <a:p>
            <a:pPr lvl="1"/>
            <a:r>
              <a:rPr lang="en-US" sz="1400" dirty="0" err="1" smtClean="0"/>
              <a:t>CMMi</a:t>
            </a:r>
            <a:r>
              <a:rPr lang="en-US" sz="1400" dirty="0" smtClean="0"/>
              <a:t>: Capability maturity level</a:t>
            </a:r>
            <a:endParaRPr lang="en-US" sz="1400" dirty="0" smtClean="0"/>
          </a:p>
          <a:p>
            <a:r>
              <a:rPr lang="en-US" sz="1800" b="1" dirty="0" smtClean="0"/>
              <a:t>IEC: International </a:t>
            </a:r>
            <a:r>
              <a:rPr lang="en-US" sz="1800" b="1" dirty="0" err="1" smtClean="0"/>
              <a:t>Electrotechnical</a:t>
            </a:r>
            <a:r>
              <a:rPr lang="en-US" sz="1800" b="1" dirty="0" smtClean="0"/>
              <a:t> Commission (e.g. IEC 61508</a:t>
            </a:r>
            <a:endParaRPr lang="en-US" sz="1800" b="1" dirty="0" smtClean="0"/>
          </a:p>
          <a:p>
            <a:pPr lvl="1"/>
            <a:r>
              <a:rPr lang="en-US" sz="1400" dirty="0" smtClean="0"/>
              <a:t>Functional Safety - Safety-Related Systems)</a:t>
            </a:r>
            <a:endParaRPr lang="en-US" sz="14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quality assurance standards by tasks</a:t>
            </a:r>
            <a:endParaRPr lang="ar-SA" dirty="0"/>
          </a:p>
        </p:txBody>
      </p:sp>
      <p:sp>
        <p:nvSpPr>
          <p:cNvPr id="3" name="Content Placeholder 2"/>
          <p:cNvSpPr>
            <a:spLocks noGrp="1"/>
          </p:cNvSpPr>
          <p:nvPr>
            <p:ph idx="1"/>
          </p:nvPr>
        </p:nvSpPr>
        <p:spPr/>
        <p:txBody>
          <a:bodyPr/>
          <a:lstStyle/>
          <a:p>
            <a:r>
              <a:rPr lang="en-US" sz="2400" b="1" dirty="0" smtClean="0"/>
              <a:t>General project management: IEE Std 1058.1-1987</a:t>
            </a:r>
            <a:endParaRPr lang="en-US" sz="2400" b="1" dirty="0" smtClean="0"/>
          </a:p>
          <a:p>
            <a:pPr lvl="1"/>
            <a:r>
              <a:rPr lang="en-US" sz="2400" dirty="0" smtClean="0"/>
              <a:t>Standard for Software Project Management Plans</a:t>
            </a:r>
            <a:endParaRPr lang="en-US" sz="2400" dirty="0" smtClean="0"/>
          </a:p>
          <a:p>
            <a:r>
              <a:rPr lang="en-US" sz="2400" b="1" dirty="0" smtClean="0"/>
              <a:t>Producing plans: IEEE Std 1059-1993 Guide for</a:t>
            </a:r>
            <a:endParaRPr lang="en-US" sz="2400" b="1" dirty="0" smtClean="0"/>
          </a:p>
          <a:p>
            <a:pPr lvl="1"/>
            <a:r>
              <a:rPr lang="en-US" sz="2400" dirty="0" smtClean="0"/>
              <a:t>Software Verification and Validation Plans</a:t>
            </a:r>
            <a:endParaRPr lang="en-US" sz="2400" dirty="0" smtClean="0"/>
          </a:p>
          <a:p>
            <a:r>
              <a:rPr lang="en-US" sz="2400" b="1" dirty="0" smtClean="0"/>
              <a:t>Lifecycle: ISO/IEC WD 15288 </a:t>
            </a:r>
            <a:endParaRPr lang="en-US" sz="2400" b="1" dirty="0" smtClean="0"/>
          </a:p>
          <a:p>
            <a:pPr lvl="1"/>
            <a:r>
              <a:rPr lang="en-US" sz="2400" b="1" dirty="0" smtClean="0"/>
              <a:t>System Life Cycle </a:t>
            </a:r>
            <a:r>
              <a:rPr lang="en-US" sz="2400" dirty="0" smtClean="0"/>
              <a:t>Processes</a:t>
            </a:r>
            <a:endParaRPr lang="en-US" sz="2400" dirty="0" smtClean="0"/>
          </a:p>
          <a:p>
            <a:r>
              <a:rPr lang="en-US" sz="2400" b="1" dirty="0" smtClean="0"/>
              <a:t>Requirements: IEEE Std 1233-1996 </a:t>
            </a:r>
            <a:endParaRPr lang="en-US" sz="2400" b="1" dirty="0" smtClean="0"/>
          </a:p>
          <a:p>
            <a:pPr lvl="1"/>
            <a:r>
              <a:rPr lang="en-US" sz="2400" dirty="0" smtClean="0"/>
              <a:t>Guide for developing System Requirements Specifications</a:t>
            </a:r>
            <a:endParaRPr lang="ar-SA"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quality assurance standards by </a:t>
            </a:r>
            <a:r>
              <a:rPr lang="en-US" dirty="0" smtClean="0"/>
              <a:t>tasks</a:t>
            </a:r>
            <a:endParaRPr lang="ar-SA" dirty="0"/>
          </a:p>
        </p:txBody>
      </p:sp>
      <p:sp>
        <p:nvSpPr>
          <p:cNvPr id="3" name="Content Placeholder 2"/>
          <p:cNvSpPr>
            <a:spLocks noGrp="1"/>
          </p:cNvSpPr>
          <p:nvPr>
            <p:ph idx="1"/>
          </p:nvPr>
        </p:nvSpPr>
        <p:spPr/>
        <p:txBody>
          <a:bodyPr/>
          <a:lstStyle/>
          <a:p>
            <a:r>
              <a:rPr lang="en-US" sz="2400" b="1" dirty="0" smtClean="0"/>
              <a:t>Maintenance: IEEE Std 1219-1992 </a:t>
            </a:r>
            <a:endParaRPr lang="en-US" sz="2400" b="1" dirty="0" smtClean="0"/>
          </a:p>
          <a:p>
            <a:pPr lvl="1"/>
            <a:r>
              <a:rPr lang="en-US" sz="2000" dirty="0" smtClean="0"/>
              <a:t>Standard for Software Maintenance</a:t>
            </a:r>
            <a:endParaRPr lang="en-US" sz="2000" dirty="0" smtClean="0"/>
          </a:p>
          <a:p>
            <a:r>
              <a:rPr lang="en-US" sz="2400" b="1" dirty="0" smtClean="0"/>
              <a:t>Productivity: IEE Std 1045-1992 </a:t>
            </a:r>
            <a:endParaRPr lang="en-US" sz="2400" b="1" dirty="0" smtClean="0"/>
          </a:p>
          <a:p>
            <a:pPr lvl="1"/>
            <a:r>
              <a:rPr lang="en-US" sz="2000" dirty="0" smtClean="0"/>
              <a:t>Standard for Software Productivity Metrics</a:t>
            </a:r>
            <a:endParaRPr lang="ar-SA"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9525"/>
          <a:ext cx="9144000" cy="6867525"/>
          <a:chOff x="0" y="9525"/>
          <a:chExt cx="9144000" cy="6867525"/>
        </a:xfrm>
      </p:grpSpPr>
      <p:pic>
        <p:nvPicPr>
          <p:cNvPr id="2" name="Slide"/>
          <p:cNvPicPr>
            <a:picLocks noChangeAspect="1"/>
          </p:cNvPicPr>
          <p:nvPr/>
        </p:nvPicPr>
        <p:blipFill>
          <a:blip r:embed="rId1"/>
          <a:stretch>
            <a:fillRect/>
          </a:stretch>
        </p:blipFill>
        <p:spPr>
          <a:xfrm>
            <a:off x="0" y="9525"/>
            <a:ext cx="9144000" cy="68580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5591</Words>
  <Application>WPS Presentation</Application>
  <PresentationFormat>On-screen Show (4:3)</PresentationFormat>
  <Paragraphs>157</Paragraphs>
  <Slides>58</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6</vt:i4>
      </vt:variant>
      <vt:variant>
        <vt:lpstr>幻灯片标题</vt:lpstr>
      </vt:variant>
      <vt:variant>
        <vt:i4>58</vt:i4>
      </vt:variant>
    </vt:vector>
  </HeadingPairs>
  <TitlesOfParts>
    <vt:vector size="76" baseType="lpstr">
      <vt:lpstr>Arial</vt:lpstr>
      <vt:lpstr>SimSun</vt:lpstr>
      <vt:lpstr>Wingdings</vt:lpstr>
      <vt:lpstr>Symbol</vt:lpstr>
      <vt:lpstr>Wingdings 2</vt:lpstr>
      <vt:lpstr>Calibri</vt:lpstr>
      <vt:lpstr>Microsoft YaHei</vt:lpstr>
      <vt:lpstr>Arial Unicode MS</vt:lpstr>
      <vt:lpstr>Monotype Sorts</vt:lpstr>
      <vt:lpstr>Wingdings</vt:lpstr>
      <vt:lpstr>Times New Roman</vt:lpstr>
      <vt:lpstr>Office Theme</vt:lpstr>
      <vt:lpstr>Paint.Picture</vt:lpstr>
      <vt:lpstr>Paint.Picture</vt:lpstr>
      <vt:lpstr>Paint.Picture</vt:lpstr>
      <vt:lpstr>Paint.Picture</vt:lpstr>
      <vt:lpstr>Paint.Picture</vt:lpstr>
      <vt:lpstr>Paint.Picture</vt:lpstr>
      <vt:lpstr>Module-5</vt:lpstr>
      <vt:lpstr>PowerPoint 演示文稿</vt:lpstr>
      <vt:lpstr>PowerPoint 演示文稿</vt:lpstr>
      <vt:lpstr>PowerPoint 演示文稿</vt:lpstr>
      <vt:lpstr>Organizations involved in SQA Standards Development</vt:lpstr>
      <vt:lpstr>Software quality assurance standards</vt:lpstr>
      <vt:lpstr>Software quality assurance standards by tasks</vt:lpstr>
      <vt:lpstr>Software quality assurance standards by tasks</vt:lpstr>
      <vt:lpstr>PowerPoint 演示文稿</vt:lpstr>
      <vt:lpstr>PowerPoint 演示文稿</vt:lpstr>
      <vt:lpstr>Administration  of ISO</vt:lpstr>
      <vt:lpstr>Statistics</vt:lpstr>
      <vt:lpstr>Committees(JCT1) for IT</vt:lpstr>
      <vt:lpstr>PowerPoint 演示文稿</vt:lpstr>
      <vt:lpstr>PowerPoint 演示文稿</vt:lpstr>
      <vt:lpstr>ISO 9000 Series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Applicability of ISO 9001 to Software Development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creator>Unknown Creator</dc:creator>
  <cp:lastModifiedBy>admin</cp:lastModifiedBy>
  <cp:revision>10</cp:revision>
  <dcterms:created xsi:type="dcterms:W3CDTF">2019-02-14T08:19:00Z</dcterms:created>
  <dcterms:modified xsi:type="dcterms:W3CDTF">2020-09-15T14:05:19Z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1033-11.2.0.9665</vt:lpwstr>
  </property>
</Properties>
</file>